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474" r:id="rId3"/>
    <p:sldId id="411" r:id="rId4"/>
    <p:sldId id="412" r:id="rId5"/>
    <p:sldId id="413" r:id="rId6"/>
    <p:sldId id="414" r:id="rId7"/>
    <p:sldId id="415" r:id="rId8"/>
    <p:sldId id="41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24" r:id="rId17"/>
    <p:sldId id="425" r:id="rId18"/>
    <p:sldId id="426" r:id="rId19"/>
    <p:sldId id="427" r:id="rId20"/>
    <p:sldId id="428" r:id="rId21"/>
    <p:sldId id="429" r:id="rId22"/>
    <p:sldId id="430" r:id="rId23"/>
    <p:sldId id="431" r:id="rId24"/>
    <p:sldId id="432" r:id="rId25"/>
    <p:sldId id="433" r:id="rId26"/>
    <p:sldId id="434" r:id="rId27"/>
    <p:sldId id="435" r:id="rId28"/>
    <p:sldId id="436" r:id="rId29"/>
    <p:sldId id="437" r:id="rId30"/>
    <p:sldId id="438" r:id="rId31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99"/>
    <a:srgbClr val="FF6600"/>
    <a:srgbClr val="FF0000"/>
    <a:srgbClr val="16A627"/>
    <a:srgbClr val="568424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7" autoAdjust="0"/>
    <p:restoredTop sz="81560" autoAdjust="0"/>
  </p:normalViewPr>
  <p:slideViewPr>
    <p:cSldViewPr>
      <p:cViewPr>
        <p:scale>
          <a:sx n="60" d="100"/>
          <a:sy n="60" d="100"/>
        </p:scale>
        <p:origin x="-1428" y="-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0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523550-D5AA-4786-8D94-74DBCA92BFC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7136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78B5BF7-805E-43CB-821C-BC15AC125C71}" type="slidenum">
              <a:rPr lang="es-ES" sz="1200" b="0">
                <a:effectLst/>
              </a:rPr>
              <a:pPr algn="r"/>
              <a:t>4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0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30003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BA5D468-0713-4994-9DA2-4BCDB12037BB}" type="slidenum">
              <a:rPr lang="es-ES" sz="1200" b="0">
                <a:effectLst/>
              </a:rPr>
              <a:pPr algn="r"/>
              <a:t>24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2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30208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5034BE5-293D-47D2-94CA-580C22783B8E}" type="slidenum">
              <a:rPr lang="es-ES" sz="1200" b="0">
                <a:effectLst/>
              </a:rPr>
              <a:pPr algn="r"/>
              <a:t>25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4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30413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75FE430-35B5-4F71-90CF-F57B5A32862E}" type="slidenum">
              <a:rPr lang="es-ES" sz="1200" b="0">
                <a:effectLst/>
              </a:rPr>
              <a:pPr algn="r"/>
              <a:t>26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30822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3D8287A-AA1A-46DD-87F8-F6250899A129}" type="slidenum">
              <a:rPr lang="es-ES" sz="1200" b="0">
                <a:effectLst/>
              </a:rPr>
              <a:pPr algn="r"/>
              <a:t>29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7750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5B86E4F-B4C8-4CCB-9C07-E0CDB39C3D05}" type="slidenum">
              <a:rPr lang="es-ES" sz="1200" b="0">
                <a:effectLst/>
              </a:rPr>
              <a:pPr algn="r"/>
              <a:t>9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7955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ED8A7D9-F38E-4308-98CB-769F39E90892}" type="slidenum">
              <a:rPr lang="es-ES" sz="1200" b="0">
                <a:effectLst/>
              </a:rPr>
              <a:pPr algn="r"/>
              <a:t>10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83652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237EA5B-D4B8-40C4-ACD5-2994B50E670E}" type="slidenum">
              <a:rPr lang="es-ES" sz="1200" b="0">
                <a:effectLst/>
              </a:rPr>
              <a:pPr algn="r"/>
              <a:t>13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5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8570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87E2FC88-F5EA-4F8F-968F-B2815ADEAD8B}" type="slidenum">
              <a:rPr lang="es-ES" sz="1200" b="0">
                <a:effectLst/>
              </a:rPr>
              <a:pPr algn="r"/>
              <a:t>14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7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8774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D731F8B-4CFE-4C6E-88A2-277645685C1E}" type="slidenum">
              <a:rPr lang="es-ES" sz="1200" b="0">
                <a:effectLst/>
              </a:rPr>
              <a:pPr algn="r"/>
              <a:t>15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9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89796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52DD0EA2-99BA-418B-9F75-FB01D1EAEE51}" type="slidenum">
              <a:rPr lang="es-ES" sz="1200" b="0">
                <a:effectLst/>
              </a:rPr>
              <a:pPr algn="r"/>
              <a:t>16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V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523550-D5AA-4786-8D94-74DBCA92BFC9}" type="slidenum">
              <a:rPr lang="es-ES" smtClean="0"/>
              <a:pPr>
                <a:defRPr/>
              </a:pPr>
              <a:t>17</a:t>
            </a:fld>
            <a:endParaRPr lang="es-E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s-VE" dirty="0" smtClean="0"/>
          </a:p>
        </p:txBody>
      </p:sp>
      <p:sp>
        <p:nvSpPr>
          <p:cNvPr id="297988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0B31F63-98E8-4BF7-AD05-B99432737C45}" type="slidenum">
              <a:rPr lang="es-ES" sz="1200" b="0">
                <a:effectLst/>
              </a:rPr>
              <a:pPr algn="r"/>
              <a:t>23</a:t>
            </a:fld>
            <a:endParaRPr lang="es-ES" sz="1200" b="0">
              <a:effectLst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C301B-7A76-4088-BED9-C4AB6FA065C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A7DDF-1B5E-41B3-A2A3-748E53A95E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4841A7-0B42-4FD7-9CD8-B28DA6D87A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A9A95-11A6-4392-B208-8926121C229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B9F1F-F947-4773-A3C3-A0ACE94D528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AE8F4-E09D-4D08-BDC1-0D4F05BEBD4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D0835-4820-4933-8396-60F978E2E57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FBF0-424E-4111-A765-0F10A1374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DD781-9494-4147-9031-457EADD140F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V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C0933E-A3B7-47F5-A88E-E9DB4C2849A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V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V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51E2B-EA51-43F5-A10F-5647AA9163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8EE7ECD-F22F-4C6B-88C2-382D5B26D8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V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png"/><Relationship Id="rId7" Type="http://schemas.openxmlformats.org/officeDocument/2006/relationships/image" Target="http://felixjtapia.org/up/Facultad%20Medicina%20UCV.miniatura.jp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http://www.biotipobovino.inia.gob.ve/ucv.jp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42910" y="2152236"/>
            <a:ext cx="6038864" cy="2428892"/>
            <a:chOff x="1214414" y="1928802"/>
            <a:chExt cx="6038864" cy="2428892"/>
          </a:xfrm>
        </p:grpSpPr>
        <p:pic>
          <p:nvPicPr>
            <p:cNvPr id="20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lum/>
            </a:blip>
            <a:srcRect/>
            <a:stretch>
              <a:fillRect/>
            </a:stretch>
          </p:blipFill>
          <p:spPr bwMode="auto">
            <a:xfrm>
              <a:off x="1214414" y="2000240"/>
              <a:ext cx="1928826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3" cstate="print">
              <a:lum/>
            </a:blip>
            <a:srcRect/>
            <a:stretch>
              <a:fillRect/>
            </a:stretch>
          </p:blipFill>
          <p:spPr bwMode="auto">
            <a:xfrm>
              <a:off x="3143240" y="2000240"/>
              <a:ext cx="1952612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60" name="Picture 12"/>
            <p:cNvPicPr>
              <a:picLocks noChangeAspect="1" noChangeArrowheads="1"/>
            </p:cNvPicPr>
            <p:nvPr/>
          </p:nvPicPr>
          <p:blipFill>
            <a:blip r:embed="rId4" cstate="print">
              <a:lum/>
            </a:blip>
            <a:srcRect b="13636"/>
            <a:stretch>
              <a:fillRect/>
            </a:stretch>
          </p:blipFill>
          <p:spPr bwMode="auto">
            <a:xfrm>
              <a:off x="5072066" y="1928802"/>
              <a:ext cx="2181212" cy="24288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188913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es-E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Universidad Central de Venezuela</a:t>
            </a:r>
          </a:p>
          <a:p>
            <a:pPr eaLnBrk="1" hangingPunct="1">
              <a:defRPr/>
            </a:pPr>
            <a:r>
              <a:rPr lang="es-E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Facultad de Medicina</a:t>
            </a:r>
          </a:p>
          <a:p>
            <a:pPr eaLnBrk="1" hangingPunct="1">
              <a:defRPr/>
            </a:pPr>
            <a:r>
              <a:rPr lang="es-E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Escuela de Medicina José María Vargas</a:t>
            </a:r>
          </a:p>
          <a:p>
            <a:pPr eaLnBrk="1" hangingPunct="1">
              <a:defRPr/>
            </a:pPr>
            <a:r>
              <a:rPr lang="es-ES" sz="1800" b="1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Cátedra de Bioquímica</a:t>
            </a:r>
            <a:endParaRPr lang="es-ES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484438" y="537368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defRPr/>
            </a:pPr>
            <a:r>
              <a:rPr lang="es-ES" b="1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Br. Fabián Rodríguez</a:t>
            </a: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1476375" y="6165850"/>
            <a:ext cx="6400800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E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Caracas, </a:t>
            </a:r>
            <a:r>
              <a:rPr lang="es-E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Agosto 2010</a:t>
            </a:r>
            <a:endParaRPr lang="es-ES" b="1" dirty="0"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Picture 3" descr="E:\pics\12_56_80.jpg"/>
          <p:cNvPicPr>
            <a:picLocks noChangeAspect="1" noChangeArrowheads="1"/>
          </p:cNvPicPr>
          <p:nvPr/>
        </p:nvPicPr>
        <p:blipFill>
          <a:blip r:embed="rId5" cstate="print">
            <a:lum/>
          </a:blip>
          <a:srcRect/>
          <a:stretch>
            <a:fillRect/>
          </a:stretch>
        </p:blipFill>
        <p:spPr bwMode="auto">
          <a:xfrm>
            <a:off x="6643703" y="2223674"/>
            <a:ext cx="2000264" cy="2357453"/>
          </a:xfrm>
          <a:prstGeom prst="rect">
            <a:avLst/>
          </a:prstGeom>
          <a:noFill/>
        </p:spPr>
      </p:pic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432693" y="2564904"/>
            <a:ext cx="8459787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r>
              <a:rPr lang="es-E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Estructura de los </a:t>
            </a:r>
          </a:p>
          <a:p>
            <a:pPr algn="ctr">
              <a:spcBef>
                <a:spcPct val="20000"/>
              </a:spcBef>
              <a:defRPr/>
            </a:pPr>
            <a:r>
              <a:rPr lang="es-E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Carbohidratos</a:t>
            </a:r>
            <a:endParaRPr lang="es-E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2" name="11 Imagen" descr="http://felixjtapia.org/up/Facultad%20Medicina%20UCV.miniatura.jpg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7164288" y="18864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 descr="http://www.biotipobovino.inia.gob.ve/ucv.jpg"/>
          <p:cNvPicPr/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23528" y="188640"/>
            <a:ext cx="151216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10" y="1303888"/>
            <a:ext cx="8072494" cy="34932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  <a:defRPr/>
            </a:pPr>
            <a:r>
              <a:rPr lang="es-VE" sz="2400" dirty="0">
                <a:effectLst/>
                <a:latin typeface="Book Antiqua" pitchFamily="18" charset="0"/>
                <a:cs typeface="+mn-cs"/>
              </a:rPr>
              <a:t>Tanto las aldosas como las </a:t>
            </a:r>
            <a:r>
              <a:rPr lang="es-VE" sz="2400" dirty="0" err="1">
                <a:effectLst/>
                <a:latin typeface="Book Antiqua" pitchFamily="18" charset="0"/>
                <a:cs typeface="+mn-cs"/>
              </a:rPr>
              <a:t>cetosas</a:t>
            </a:r>
            <a:r>
              <a:rPr lang="es-VE" sz="2400" dirty="0">
                <a:effectLst/>
                <a:latin typeface="Book Antiqua" pitchFamily="18" charset="0"/>
                <a:cs typeface="+mn-cs"/>
              </a:rPr>
              <a:t> se nombran usando los prefijos </a:t>
            </a:r>
            <a:r>
              <a:rPr lang="es-VE" sz="2400" dirty="0" err="1">
                <a:effectLst/>
                <a:latin typeface="Book Antiqua" pitchFamily="18" charset="0"/>
                <a:cs typeface="+mn-cs"/>
              </a:rPr>
              <a:t>tri</a:t>
            </a:r>
            <a:r>
              <a:rPr lang="es-VE" sz="2400" dirty="0">
                <a:effectLst/>
                <a:latin typeface="Book Antiqua" pitchFamily="18" charset="0"/>
                <a:cs typeface="+mn-cs"/>
              </a:rPr>
              <a:t>, tetra, </a:t>
            </a:r>
            <a:r>
              <a:rPr lang="es-VE" sz="2400" dirty="0" err="1">
                <a:effectLst/>
                <a:latin typeface="Book Antiqua" pitchFamily="18" charset="0"/>
                <a:cs typeface="+mn-cs"/>
              </a:rPr>
              <a:t>penta</a:t>
            </a:r>
            <a:r>
              <a:rPr lang="es-VE" sz="2400" dirty="0">
                <a:effectLst/>
                <a:latin typeface="Book Antiqua" pitchFamily="18" charset="0"/>
                <a:cs typeface="+mn-cs"/>
              </a:rPr>
              <a:t>, </a:t>
            </a:r>
            <a:r>
              <a:rPr lang="es-VE" sz="2400" dirty="0" err="1">
                <a:effectLst/>
                <a:latin typeface="Book Antiqua" pitchFamily="18" charset="0"/>
                <a:cs typeface="+mn-cs"/>
              </a:rPr>
              <a:t>hexa</a:t>
            </a:r>
            <a:r>
              <a:rPr lang="es-VE" sz="2400" dirty="0">
                <a:effectLst/>
                <a:latin typeface="Book Antiqua" pitchFamily="18" charset="0"/>
                <a:cs typeface="+mn-cs"/>
              </a:rPr>
              <a:t>, </a:t>
            </a:r>
            <a:r>
              <a:rPr lang="es-VE" sz="2400" dirty="0" err="1">
                <a:effectLst/>
                <a:latin typeface="Book Antiqua" pitchFamily="18" charset="0"/>
                <a:cs typeface="+mn-cs"/>
              </a:rPr>
              <a:t>hepta</a:t>
            </a:r>
            <a:r>
              <a:rPr lang="es-VE" sz="2400" dirty="0">
                <a:effectLst/>
                <a:latin typeface="Book Antiqua" pitchFamily="18" charset="0"/>
                <a:cs typeface="+mn-cs"/>
              </a:rPr>
              <a:t>…</a:t>
            </a:r>
          </a:p>
          <a:p>
            <a:pPr marL="342900" indent="-342900" algn="ctr">
              <a:spcAft>
                <a:spcPts val="600"/>
              </a:spcAft>
              <a:defRPr/>
            </a:pPr>
            <a:endParaRPr lang="es-VE" sz="24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  <a:cs typeface="+mn-cs"/>
            </a:endParaRPr>
          </a:p>
          <a:p>
            <a:pPr marL="1588" indent="12700" algn="ctr">
              <a:spcAft>
                <a:spcPts val="600"/>
              </a:spcAft>
              <a:defRPr/>
            </a:pPr>
            <a:r>
              <a:rPr lang="es-VE" sz="24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Solo existen dos triosas</a:t>
            </a:r>
          </a:p>
          <a:p>
            <a:pPr marL="342900" indent="-342900">
              <a:spcAft>
                <a:spcPts val="600"/>
              </a:spcAft>
              <a:defRPr/>
            </a:pPr>
            <a:endParaRPr lang="es-VE" dirty="0">
              <a:effectLst/>
              <a:latin typeface="Book Antiqua" pitchFamily="18" charset="0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0" dirty="0">
              <a:effectLst/>
              <a:latin typeface="Book Antiqua" pitchFamily="18" charset="0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0" dirty="0">
              <a:effectLst/>
              <a:latin typeface="Book Antiqua" pitchFamily="18" charset="0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0" dirty="0">
              <a:effectLst/>
              <a:latin typeface="Book Antiqua" pitchFamily="18" charset="0"/>
              <a:cs typeface="+mn-cs"/>
            </a:endParaRPr>
          </a:p>
          <a:p>
            <a:pPr>
              <a:spcAft>
                <a:spcPts val="600"/>
              </a:spcAft>
              <a:defRPr/>
            </a:pPr>
            <a:endParaRPr lang="es-VE" b="0" dirty="0">
              <a:effectLst/>
              <a:latin typeface="Book Antiqua" pitchFamily="18" charset="0"/>
              <a:cs typeface="+mn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b="8748"/>
          <a:stretch>
            <a:fillRect/>
          </a:stretch>
        </p:blipFill>
        <p:spPr bwMode="auto">
          <a:xfrm>
            <a:off x="2000250" y="2910731"/>
            <a:ext cx="5819775" cy="3830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Aldosas y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Cetosas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07_03"/>
          <p:cNvPicPr>
            <a:picLocks noChangeAspect="1" noChangeArrowheads="1"/>
          </p:cNvPicPr>
          <p:nvPr/>
        </p:nvPicPr>
        <p:blipFill>
          <a:blip r:embed="rId2" cstate="print"/>
          <a:srcRect t="1752"/>
          <a:stretch>
            <a:fillRect/>
          </a:stretch>
        </p:blipFill>
        <p:spPr bwMode="auto">
          <a:xfrm>
            <a:off x="323528" y="1052736"/>
            <a:ext cx="6048672" cy="5731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476672"/>
            <a:ext cx="8229600" cy="6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Aldosas</a:t>
            </a: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6187554" y="2987660"/>
            <a:ext cx="2848942" cy="3693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effectLst/>
                <a:latin typeface="Book Antiqua" pitchFamily="18" charset="0"/>
              </a:rPr>
              <a:t>Tienen nombres propios</a:t>
            </a:r>
            <a:endParaRPr lang="es-VE" b="1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b="3602"/>
          <a:stretch>
            <a:fillRect/>
          </a:stretch>
        </p:blipFill>
        <p:spPr bwMode="auto">
          <a:xfrm>
            <a:off x="673100" y="1196752"/>
            <a:ext cx="4330948" cy="5573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476672"/>
            <a:ext cx="8229600" cy="6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Cetosas</a:t>
            </a:r>
            <a:endParaRPr kumimoji="0" lang="es-V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4048" y="2987660"/>
            <a:ext cx="4032448" cy="92333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VE" b="1" dirty="0" smtClean="0">
                <a:latin typeface="Book Antiqua" pitchFamily="18" charset="0"/>
              </a:rPr>
              <a:t>Las </a:t>
            </a:r>
            <a:r>
              <a:rPr lang="es-VE" b="1" dirty="0" err="1" smtClean="0">
                <a:latin typeface="Book Antiqua" pitchFamily="18" charset="0"/>
              </a:rPr>
              <a:t>cetotetrosas</a:t>
            </a:r>
            <a:r>
              <a:rPr lang="es-VE" b="1" dirty="0" smtClean="0">
                <a:latin typeface="Book Antiqua" pitchFamily="18" charset="0"/>
              </a:rPr>
              <a:t> y las </a:t>
            </a:r>
            <a:r>
              <a:rPr lang="es-VE" b="1" dirty="0" err="1" smtClean="0">
                <a:latin typeface="Book Antiqua" pitchFamily="18" charset="0"/>
              </a:rPr>
              <a:t>cetopentosas</a:t>
            </a:r>
            <a:r>
              <a:rPr lang="es-VE" b="1" dirty="0" smtClean="0">
                <a:latin typeface="Book Antiqua" pitchFamily="18" charset="0"/>
              </a:rPr>
              <a:t> se nombran añadiendo la silaba “</a:t>
            </a:r>
            <a:r>
              <a:rPr lang="es-VE" b="1" dirty="0" err="1" smtClean="0">
                <a:latin typeface="Book Antiqua" pitchFamily="18" charset="0"/>
              </a:rPr>
              <a:t>ul</a:t>
            </a:r>
            <a:r>
              <a:rPr lang="es-VE" b="1" dirty="0" smtClean="0">
                <a:latin typeface="Book Antiqua" pitchFamily="18" charset="0"/>
              </a:rPr>
              <a:t>” al nombre de la respectiva aldosa</a:t>
            </a:r>
            <a:endParaRPr lang="es-VE" b="1" dirty="0">
              <a:effectLst/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282629" name="12 CuadroTexto"/>
          <p:cNvSpPr txBox="1">
            <a:spLocks noChangeArrowheads="1"/>
          </p:cNvSpPr>
          <p:nvPr/>
        </p:nvSpPr>
        <p:spPr bwMode="auto">
          <a:xfrm>
            <a:off x="642938" y="1351508"/>
            <a:ext cx="8072437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12700" algn="ctr">
              <a:spcAft>
                <a:spcPts val="600"/>
              </a:spcAft>
            </a:pP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Los </a:t>
            </a:r>
            <a:r>
              <a:rPr lang="es-VE" sz="2000" b="1" dirty="0">
                <a:solidFill>
                  <a:srgbClr val="FF0000"/>
                </a:solidFill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isómeros</a:t>
            </a: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son compuestos que tienen </a:t>
            </a:r>
            <a:r>
              <a:rPr lang="es-VE" sz="2000" b="1" u="sng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la misma fórmula molecular</a:t>
            </a: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pero diferente fórmula estructural    (y por tanto diferentes propiedades)</a:t>
            </a: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2630" name="TextBox 15"/>
          <p:cNvSpPr txBox="1">
            <a:spLocks noChangeArrowheads="1"/>
          </p:cNvSpPr>
          <p:nvPr/>
        </p:nvSpPr>
        <p:spPr bwMode="auto">
          <a:xfrm>
            <a:off x="-785813" y="2500313"/>
            <a:ext cx="3286126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>
                <a:effectLst/>
              </a:rPr>
              <a:t>     H     </a:t>
            </a:r>
          </a:p>
          <a:p>
            <a:pPr algn="ctr"/>
            <a:r>
              <a:rPr lang="es-VE">
                <a:effectLst/>
              </a:rPr>
              <a:t>     l</a:t>
            </a:r>
          </a:p>
          <a:p>
            <a:pPr algn="ctr"/>
            <a:r>
              <a:rPr lang="es-VE">
                <a:effectLst/>
              </a:rPr>
              <a:t>           C = O</a:t>
            </a:r>
          </a:p>
          <a:p>
            <a:pPr algn="ctr"/>
            <a:r>
              <a:rPr lang="es-VE">
                <a:effectLst/>
              </a:rPr>
              <a:t>     I</a:t>
            </a:r>
          </a:p>
          <a:p>
            <a:pPr algn="ctr"/>
            <a:r>
              <a:rPr lang="es-VE">
                <a:effectLst/>
              </a:rPr>
              <a:t>        </a:t>
            </a:r>
            <a:r>
              <a:rPr lang="es-VE">
                <a:solidFill>
                  <a:srgbClr val="FF0000"/>
                </a:solidFill>
                <a:effectLst/>
              </a:rPr>
              <a:t>H</a:t>
            </a:r>
            <a:r>
              <a:rPr lang="es-VE">
                <a:effectLst/>
              </a:rPr>
              <a:t> – C – O</a:t>
            </a:r>
            <a:r>
              <a:rPr lang="es-VE">
                <a:solidFill>
                  <a:srgbClr val="333399"/>
                </a:solidFill>
                <a:effectLst/>
              </a:rPr>
              <a:t>H</a:t>
            </a:r>
            <a:r>
              <a:rPr lang="es-VE">
                <a:effectLst/>
              </a:rPr>
              <a:t> </a:t>
            </a:r>
          </a:p>
          <a:p>
            <a:pPr algn="ctr"/>
            <a:r>
              <a:rPr lang="es-VE">
                <a:effectLst/>
              </a:rPr>
              <a:t>     I</a:t>
            </a:r>
          </a:p>
          <a:p>
            <a:pPr algn="ctr"/>
            <a:r>
              <a:rPr lang="es-VE">
                <a:effectLst/>
              </a:rPr>
              <a:t>        H - C – OH</a:t>
            </a:r>
          </a:p>
          <a:p>
            <a:pPr algn="ctr"/>
            <a:r>
              <a:rPr lang="es-VE">
                <a:effectLst/>
              </a:rPr>
              <a:t>    l</a:t>
            </a:r>
          </a:p>
          <a:p>
            <a:pPr algn="ctr"/>
            <a:r>
              <a:rPr lang="es-VE">
                <a:effectLst/>
              </a:rPr>
              <a:t>    H</a:t>
            </a:r>
          </a:p>
          <a:p>
            <a:pPr algn="ctr"/>
            <a:endParaRPr lang="es-VE" baseline="30000">
              <a:solidFill>
                <a:srgbClr val="FF0000"/>
              </a:solidFill>
              <a:effectLst/>
            </a:endParaRPr>
          </a:p>
          <a:p>
            <a:pPr algn="ctr"/>
            <a:endParaRPr lang="es-VE">
              <a:effectLst/>
            </a:endParaRPr>
          </a:p>
        </p:txBody>
      </p:sp>
      <p:sp>
        <p:nvSpPr>
          <p:cNvPr id="12" name="11 Forma en L"/>
          <p:cNvSpPr/>
          <p:nvPr/>
        </p:nvSpPr>
        <p:spPr>
          <a:xfrm>
            <a:off x="785813" y="2428875"/>
            <a:ext cx="785812" cy="1000125"/>
          </a:xfrm>
          <a:prstGeom prst="corner">
            <a:avLst/>
          </a:prstGeom>
          <a:solidFill>
            <a:srgbClr val="00B0F0">
              <a:alpha val="29000"/>
            </a:srgb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grpSp>
        <p:nvGrpSpPr>
          <p:cNvPr id="2" name="18 Grupo"/>
          <p:cNvGrpSpPr>
            <a:grpSpLocks/>
          </p:cNvGrpSpPr>
          <p:nvPr/>
        </p:nvGrpSpPr>
        <p:grpSpPr bwMode="auto">
          <a:xfrm>
            <a:off x="1285875" y="2286000"/>
            <a:ext cx="3286125" cy="2862263"/>
            <a:chOff x="1142976" y="2285992"/>
            <a:chExt cx="3286148" cy="2862322"/>
          </a:xfrm>
        </p:grpSpPr>
        <p:sp>
          <p:nvSpPr>
            <p:cNvPr id="15" name="TextBox 13"/>
            <p:cNvSpPr txBox="1"/>
            <p:nvPr/>
          </p:nvSpPr>
          <p:spPr>
            <a:xfrm>
              <a:off x="1142976" y="2285992"/>
              <a:ext cx="3286148" cy="2862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H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l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      C – O</a:t>
              </a:r>
              <a:r>
                <a:rPr lang="es-VE" dirty="0">
                  <a:solidFill>
                    <a:srgbClr val="FF0000"/>
                  </a:solidFill>
                  <a:effectLst/>
                  <a:latin typeface="Arial" pitchFamily="34" charset="0"/>
                  <a:cs typeface="+mn-cs"/>
                </a:rPr>
                <a:t>H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</a:t>
              </a:r>
              <a:r>
                <a:rPr lang="es-VE" dirty="0" err="1">
                  <a:effectLst/>
                  <a:latin typeface="Arial" pitchFamily="34" charset="0"/>
                  <a:cs typeface="+mn-cs"/>
                </a:rPr>
                <a:t>Il</a:t>
              </a:r>
              <a:endParaRPr lang="es-VE" dirty="0">
                <a:effectLst/>
                <a:latin typeface="Arial" pitchFamily="34" charset="0"/>
                <a:cs typeface="+mn-cs"/>
              </a:endParaRP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      C – O</a:t>
              </a:r>
              <a:r>
                <a:rPr lang="es-VE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+mn-cs"/>
                </a:rPr>
                <a:t>H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I            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 H - C – OH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l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H</a:t>
              </a:r>
            </a:p>
          </p:txBody>
        </p:sp>
        <p:grpSp>
          <p:nvGrpSpPr>
            <p:cNvPr id="3" name="17 Grupo"/>
            <p:cNvGrpSpPr>
              <a:grpSpLocks/>
            </p:cNvGrpSpPr>
            <p:nvPr/>
          </p:nvGrpSpPr>
          <p:grpSpPr bwMode="auto">
            <a:xfrm>
              <a:off x="2786050" y="3071810"/>
              <a:ext cx="857256" cy="1000132"/>
              <a:chOff x="2786050" y="3071810"/>
              <a:chExt cx="857256" cy="1000132"/>
            </a:xfrm>
          </p:grpSpPr>
          <p:sp>
            <p:nvSpPr>
              <p:cNvPr id="14" name="13 Rectángulo"/>
              <p:cNvSpPr/>
              <p:nvPr/>
            </p:nvSpPr>
            <p:spPr>
              <a:xfrm>
                <a:off x="2786050" y="3071821"/>
                <a:ext cx="857256" cy="428634"/>
              </a:xfrm>
              <a:prstGeom prst="rect">
                <a:avLst/>
              </a:prstGeom>
              <a:solidFill>
                <a:srgbClr val="7030A0">
                  <a:alpha val="3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VE" b="0">
                  <a:solidFill>
                    <a:srgbClr val="FFFFFF"/>
                  </a:solidFill>
                  <a:effectLst/>
                  <a:cs typeface="Arial" charset="0"/>
                </a:endParaRPr>
              </a:p>
            </p:txBody>
          </p:sp>
          <p:sp>
            <p:nvSpPr>
              <p:cNvPr id="16" name="15 Forma en L"/>
              <p:cNvSpPr/>
              <p:nvPr/>
            </p:nvSpPr>
            <p:spPr>
              <a:xfrm>
                <a:off x="2786050" y="3071821"/>
                <a:ext cx="857256" cy="1000146"/>
              </a:xfrm>
              <a:prstGeom prst="corner">
                <a:avLst>
                  <a:gd name="adj1" fmla="val 50000"/>
                  <a:gd name="adj2" fmla="val 50000"/>
                </a:avLst>
              </a:prstGeom>
              <a:solidFill>
                <a:srgbClr val="7030A0">
                  <a:alpha val="29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s-VE" b="0">
                  <a:solidFill>
                    <a:srgbClr val="FFFFFF"/>
                  </a:solidFill>
                  <a:effectLst/>
                  <a:cs typeface="Arial" charset="0"/>
                </a:endParaRPr>
              </a:p>
            </p:txBody>
          </p:sp>
        </p:grpSp>
      </p:grpSp>
      <p:grpSp>
        <p:nvGrpSpPr>
          <p:cNvPr id="5" name="19 Grupo"/>
          <p:cNvGrpSpPr>
            <a:grpSpLocks/>
          </p:cNvGrpSpPr>
          <p:nvPr/>
        </p:nvGrpSpPr>
        <p:grpSpPr bwMode="auto">
          <a:xfrm>
            <a:off x="3500438" y="2214563"/>
            <a:ext cx="3286125" cy="2862262"/>
            <a:chOff x="3500430" y="2214554"/>
            <a:chExt cx="3286148" cy="2862322"/>
          </a:xfrm>
        </p:grpSpPr>
        <p:sp>
          <p:nvSpPr>
            <p:cNvPr id="9" name="TextBox 13"/>
            <p:cNvSpPr txBox="1"/>
            <p:nvPr/>
          </p:nvSpPr>
          <p:spPr>
            <a:xfrm>
              <a:off x="3500430" y="2214554"/>
              <a:ext cx="3286148" cy="286232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H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l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</a:t>
              </a:r>
              <a:r>
                <a:rPr lang="es-VE" dirty="0">
                  <a:solidFill>
                    <a:schemeClr val="accent2">
                      <a:lumMod val="75000"/>
                    </a:schemeClr>
                  </a:solidFill>
                  <a:effectLst/>
                  <a:latin typeface="Arial" pitchFamily="34" charset="0"/>
                  <a:cs typeface="+mn-cs"/>
                </a:rPr>
                <a:t>H</a:t>
              </a:r>
              <a:r>
                <a:rPr lang="es-VE" dirty="0">
                  <a:effectLst/>
                  <a:latin typeface="Arial" pitchFamily="34" charset="0"/>
                  <a:cs typeface="+mn-cs"/>
                </a:rPr>
                <a:t> – C – O</a:t>
              </a:r>
              <a:r>
                <a:rPr lang="es-VE" dirty="0">
                  <a:solidFill>
                    <a:srgbClr val="FF0000"/>
                  </a:solidFill>
                  <a:effectLst/>
                  <a:latin typeface="Arial" pitchFamily="34" charset="0"/>
                  <a:cs typeface="+mn-cs"/>
                </a:rPr>
                <a:t>H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I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    C = O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I                 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    H - C – OH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l</a:t>
              </a:r>
            </a:p>
            <a:p>
              <a:pPr algn="ctr">
                <a:defRPr/>
              </a:pPr>
              <a:r>
                <a:rPr lang="es-VE" dirty="0">
                  <a:effectLst/>
                  <a:latin typeface="Arial" pitchFamily="34" charset="0"/>
                  <a:cs typeface="+mn-cs"/>
                </a:rPr>
                <a:t>     H</a:t>
              </a:r>
            </a:p>
          </p:txBody>
        </p:sp>
        <p:sp>
          <p:nvSpPr>
            <p:cNvPr id="17" name="16 Rectángulo"/>
            <p:cNvSpPr/>
            <p:nvPr/>
          </p:nvSpPr>
          <p:spPr>
            <a:xfrm>
              <a:off x="5143503" y="3571894"/>
              <a:ext cx="857256" cy="428634"/>
            </a:xfrm>
            <a:prstGeom prst="rect">
              <a:avLst/>
            </a:prstGeom>
            <a:solidFill>
              <a:srgbClr val="FF0000">
                <a:alpha val="39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s-VE" b="0">
                <a:solidFill>
                  <a:srgbClr val="FFFFFF"/>
                </a:solidFill>
                <a:effectLst/>
                <a:cs typeface="Arial" charset="0"/>
              </a:endParaRPr>
            </a:p>
          </p:txBody>
        </p:sp>
      </p:grpSp>
      <p:sp>
        <p:nvSpPr>
          <p:cNvPr id="21" name="TextBox 31"/>
          <p:cNvSpPr txBox="1"/>
          <p:nvPr/>
        </p:nvSpPr>
        <p:spPr>
          <a:xfrm>
            <a:off x="4572000" y="5072063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2400" b="1" baseline="30000" dirty="0">
                <a:solidFill>
                  <a:srgbClr val="FF0000"/>
                </a:solidFill>
                <a:effectLst/>
                <a:latin typeface="Book Antiqua" pitchFamily="18" charset="0"/>
              </a:rPr>
              <a:t> </a:t>
            </a:r>
            <a:r>
              <a:rPr lang="es-ES" sz="2000" b="1" baseline="300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Dihidroxiacetona</a:t>
            </a:r>
            <a:endParaRPr lang="es-VE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2" name="TextBox 16"/>
          <p:cNvSpPr txBox="1"/>
          <p:nvPr/>
        </p:nvSpPr>
        <p:spPr>
          <a:xfrm>
            <a:off x="285750" y="5072063"/>
            <a:ext cx="1428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2000" b="1" baseline="300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Gliceraldehido</a:t>
            </a:r>
            <a:endParaRPr lang="es-VE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2714625" y="5143500"/>
            <a:ext cx="1428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2000" b="1" baseline="30000" dirty="0">
                <a:solidFill>
                  <a:srgbClr val="FF0000"/>
                </a:solidFill>
                <a:effectLst/>
                <a:latin typeface="Book Antiqua" pitchFamily="18" charset="0"/>
              </a:rPr>
              <a:t>-</a:t>
            </a:r>
            <a:r>
              <a:rPr lang="es-ES" sz="2000" b="1" baseline="300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Enediol</a:t>
            </a:r>
            <a:endParaRPr lang="es-VE" sz="2000" b="1" dirty="0">
              <a:solidFill>
                <a:srgbClr val="FF0000"/>
              </a:solidFill>
              <a:effectLst/>
            </a:endParaRPr>
          </a:p>
        </p:txBody>
      </p:sp>
      <p:cxnSp>
        <p:nvCxnSpPr>
          <p:cNvPr id="25" name="24 Conector recto de flecha"/>
          <p:cNvCxnSpPr/>
          <p:nvPr/>
        </p:nvCxnSpPr>
        <p:spPr>
          <a:xfrm>
            <a:off x="1928813" y="3786188"/>
            <a:ext cx="50006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6" name="25 Conector recto de flecha"/>
          <p:cNvCxnSpPr/>
          <p:nvPr/>
        </p:nvCxnSpPr>
        <p:spPr>
          <a:xfrm>
            <a:off x="4071938" y="3786188"/>
            <a:ext cx="500062" cy="1587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82645" name="TextBox 31"/>
          <p:cNvSpPr txBox="1">
            <a:spLocks noChangeArrowheads="1"/>
          </p:cNvSpPr>
          <p:nvPr/>
        </p:nvSpPr>
        <p:spPr bwMode="auto">
          <a:xfrm>
            <a:off x="285750" y="5572125"/>
            <a:ext cx="1357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b="0">
                <a:effectLst/>
              </a:rPr>
              <a:t>C</a:t>
            </a:r>
            <a:r>
              <a:rPr lang="es-VE" sz="2400" b="0" baseline="-25000">
                <a:effectLst/>
              </a:rPr>
              <a:t>3</a:t>
            </a:r>
            <a:r>
              <a:rPr lang="es-VE" sz="2400" b="0">
                <a:effectLst/>
              </a:rPr>
              <a:t>H</a:t>
            </a:r>
            <a:r>
              <a:rPr lang="es-VE" sz="2400" b="0" baseline="-25000">
                <a:effectLst/>
              </a:rPr>
              <a:t>6</a:t>
            </a:r>
            <a:r>
              <a:rPr lang="es-VE" sz="2400" b="0">
                <a:effectLst/>
              </a:rPr>
              <a:t>O</a:t>
            </a:r>
            <a:r>
              <a:rPr lang="es-VE" sz="2400" b="0" baseline="-25000">
                <a:effectLst/>
              </a:rPr>
              <a:t>3</a:t>
            </a:r>
            <a:endParaRPr lang="es-VE" b="0">
              <a:effectLst/>
            </a:endParaRPr>
          </a:p>
        </p:txBody>
      </p:sp>
      <p:sp>
        <p:nvSpPr>
          <p:cNvPr id="282646" name="TextBox 31"/>
          <p:cNvSpPr txBox="1">
            <a:spLocks noChangeArrowheads="1"/>
          </p:cNvSpPr>
          <p:nvPr/>
        </p:nvSpPr>
        <p:spPr bwMode="auto">
          <a:xfrm>
            <a:off x="4714875" y="5500688"/>
            <a:ext cx="13573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b="0">
                <a:effectLst/>
              </a:rPr>
              <a:t>C</a:t>
            </a:r>
            <a:r>
              <a:rPr lang="es-VE" sz="2400" b="0" baseline="-25000">
                <a:effectLst/>
              </a:rPr>
              <a:t>3</a:t>
            </a:r>
            <a:r>
              <a:rPr lang="es-VE" sz="2400" b="0">
                <a:effectLst/>
              </a:rPr>
              <a:t>H</a:t>
            </a:r>
            <a:r>
              <a:rPr lang="es-VE" sz="2400" b="0" baseline="-25000">
                <a:effectLst/>
              </a:rPr>
              <a:t>6</a:t>
            </a:r>
            <a:r>
              <a:rPr lang="es-VE" sz="2400" b="0">
                <a:effectLst/>
              </a:rPr>
              <a:t>O</a:t>
            </a:r>
            <a:r>
              <a:rPr lang="es-VE" sz="2400" b="0" baseline="-25000">
                <a:effectLst/>
              </a:rPr>
              <a:t>3</a:t>
            </a:r>
            <a:endParaRPr lang="es-VE" b="0">
              <a:effectLst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6143636" y="2786058"/>
            <a:ext cx="2786082" cy="341632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La aldosas y las </a:t>
            </a:r>
            <a:r>
              <a:rPr lang="es-VE" b="1" dirty="0" err="1">
                <a:effectLst/>
                <a:latin typeface="Book Antiqua" pitchFamily="18" charset="0"/>
                <a:cs typeface="+mn-cs"/>
              </a:rPr>
              <a:t>cetosas</a:t>
            </a:r>
            <a:r>
              <a:rPr lang="es-VE" b="1" dirty="0">
                <a:effectLst/>
                <a:latin typeface="Book Antiqua" pitchFamily="18" charset="0"/>
                <a:cs typeface="+mn-cs"/>
              </a:rPr>
              <a:t> son </a:t>
            </a:r>
            <a:r>
              <a:rPr lang="es-VE" b="1" dirty="0" err="1">
                <a:solidFill>
                  <a:srgbClr val="FF0000"/>
                </a:solidFill>
                <a:effectLst/>
                <a:latin typeface="Book Antiqua" pitchFamily="18" charset="0"/>
                <a:cs typeface="+mn-cs"/>
              </a:rPr>
              <a:t>tautómeros</a:t>
            </a:r>
            <a:r>
              <a:rPr lang="es-VE" b="1" dirty="0">
                <a:effectLst/>
                <a:latin typeface="Book Antiqua" pitchFamily="18" charset="0"/>
                <a:cs typeface="+mn-cs"/>
              </a:rPr>
              <a:t> entre sí, es decir difieren en la disposición de sus dobles enlaces e hidrógenos</a:t>
            </a:r>
          </a:p>
          <a:p>
            <a:pPr algn="ctr"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algn="ctr"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algn="ctr"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Pueden </a:t>
            </a:r>
            <a:r>
              <a:rPr lang="es-VE" b="1" dirty="0" err="1">
                <a:effectLst/>
                <a:latin typeface="Book Antiqua" pitchFamily="18" charset="0"/>
                <a:cs typeface="+mn-cs"/>
              </a:rPr>
              <a:t>interconvertirse</a:t>
            </a:r>
            <a:r>
              <a:rPr lang="es-VE" b="1" dirty="0">
                <a:effectLst/>
                <a:latin typeface="Book Antiqua" pitchFamily="18" charset="0"/>
                <a:cs typeface="+mn-cs"/>
              </a:rPr>
              <a:t> mediante un intermediario </a:t>
            </a:r>
            <a:r>
              <a:rPr lang="es-VE" b="1" dirty="0" err="1">
                <a:effectLst/>
                <a:latin typeface="Book Antiqua" pitchFamily="18" charset="0"/>
                <a:cs typeface="+mn-cs"/>
              </a:rPr>
              <a:t>enediol</a:t>
            </a:r>
            <a:endParaRPr lang="es-VE" b="1" dirty="0">
              <a:effectLst/>
              <a:latin typeface="Book Antiqua" pitchFamily="18" charset="0"/>
              <a:cs typeface="+mn-cs"/>
            </a:endParaRP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284677" name="12 CuadroTexto"/>
          <p:cNvSpPr txBox="1">
            <a:spLocks noChangeArrowheads="1"/>
          </p:cNvSpPr>
          <p:nvPr/>
        </p:nvSpPr>
        <p:spPr bwMode="auto">
          <a:xfrm>
            <a:off x="642938" y="1299245"/>
            <a:ext cx="8072437" cy="176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12700" algn="ctr">
              <a:spcAft>
                <a:spcPts val="600"/>
              </a:spcAft>
            </a:pP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Todos menos la </a:t>
            </a:r>
            <a:r>
              <a:rPr lang="es-VE" sz="2000" b="1" dirty="0" err="1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dihidroxiacetona</a:t>
            </a: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tienen al menos un carbono </a:t>
            </a:r>
            <a:r>
              <a:rPr lang="es-VE" sz="2000" b="1" dirty="0" err="1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quiral</a:t>
            </a: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(carbono que posee </a:t>
            </a:r>
            <a:r>
              <a:rPr lang="es-VE" sz="2000" b="1" u="sng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4</a:t>
            </a:r>
            <a:r>
              <a:rPr lang="es-VE" sz="2000" b="1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sustituyentes </a:t>
            </a:r>
            <a:r>
              <a:rPr lang="es-VE" sz="2000" b="1" u="sng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distintos)</a:t>
            </a:r>
            <a:endParaRPr lang="es-VE" sz="2000" b="1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84678" name="TextBox 15"/>
          <p:cNvSpPr txBox="1">
            <a:spLocks noChangeArrowheads="1"/>
          </p:cNvSpPr>
          <p:nvPr/>
        </p:nvSpPr>
        <p:spPr bwMode="auto">
          <a:xfrm>
            <a:off x="-357188" y="2000250"/>
            <a:ext cx="3286126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>
                <a:effectLst/>
              </a:rPr>
              <a:t>     H     </a:t>
            </a:r>
          </a:p>
          <a:p>
            <a:pPr algn="ctr"/>
            <a:r>
              <a:rPr lang="es-VE">
                <a:effectLst/>
              </a:rPr>
              <a:t>     l</a:t>
            </a:r>
          </a:p>
          <a:p>
            <a:pPr algn="ctr"/>
            <a:r>
              <a:rPr lang="es-VE">
                <a:effectLst/>
              </a:rPr>
              <a:t>           C = O</a:t>
            </a:r>
          </a:p>
          <a:p>
            <a:pPr algn="ctr"/>
            <a:r>
              <a:rPr lang="es-VE">
                <a:effectLst/>
              </a:rPr>
              <a:t>     I</a:t>
            </a:r>
          </a:p>
          <a:p>
            <a:pPr algn="ctr"/>
            <a:r>
              <a:rPr lang="es-VE">
                <a:effectLst/>
              </a:rPr>
              <a:t>        H – C – OH </a:t>
            </a:r>
          </a:p>
          <a:p>
            <a:pPr algn="ctr"/>
            <a:r>
              <a:rPr lang="es-VE">
                <a:effectLst/>
              </a:rPr>
              <a:t>     I</a:t>
            </a:r>
          </a:p>
          <a:p>
            <a:pPr algn="ctr"/>
            <a:r>
              <a:rPr lang="es-VE">
                <a:effectLst/>
              </a:rPr>
              <a:t>        H - C – OH</a:t>
            </a:r>
          </a:p>
          <a:p>
            <a:pPr algn="ctr"/>
            <a:r>
              <a:rPr lang="es-VE">
                <a:effectLst/>
              </a:rPr>
              <a:t>    l</a:t>
            </a:r>
          </a:p>
          <a:p>
            <a:pPr algn="ctr"/>
            <a:r>
              <a:rPr lang="es-VE">
                <a:effectLst/>
              </a:rPr>
              <a:t>    H</a:t>
            </a:r>
          </a:p>
          <a:p>
            <a:pPr algn="ctr"/>
            <a:endParaRPr lang="es-VE" baseline="30000">
              <a:effectLst/>
            </a:endParaRPr>
          </a:p>
          <a:p>
            <a:pPr algn="ctr"/>
            <a:endParaRPr lang="es-VE">
              <a:effectLst/>
            </a:endParaRPr>
          </a:p>
        </p:txBody>
      </p:sp>
      <p:sp>
        <p:nvSpPr>
          <p:cNvPr id="284679" name="TextBox 13"/>
          <p:cNvSpPr txBox="1">
            <a:spLocks noChangeArrowheads="1"/>
          </p:cNvSpPr>
          <p:nvPr/>
        </p:nvSpPr>
        <p:spPr bwMode="auto">
          <a:xfrm>
            <a:off x="3500438" y="1785938"/>
            <a:ext cx="3286125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>
                <a:effectLst/>
              </a:rPr>
              <a:t>     </a:t>
            </a:r>
          </a:p>
          <a:p>
            <a:pPr algn="ctr"/>
            <a:r>
              <a:rPr lang="es-VE">
                <a:effectLst/>
              </a:rPr>
              <a:t>     H     </a:t>
            </a:r>
          </a:p>
          <a:p>
            <a:pPr algn="ctr"/>
            <a:r>
              <a:rPr lang="es-VE">
                <a:effectLst/>
              </a:rPr>
              <a:t>     l   </a:t>
            </a:r>
          </a:p>
          <a:p>
            <a:pPr algn="ctr"/>
            <a:r>
              <a:rPr lang="es-VE">
                <a:effectLst/>
              </a:rPr>
              <a:t>        H – C – OH</a:t>
            </a:r>
          </a:p>
          <a:p>
            <a:pPr algn="ctr"/>
            <a:r>
              <a:rPr lang="es-VE">
                <a:effectLst/>
              </a:rPr>
              <a:t>     I</a:t>
            </a:r>
          </a:p>
          <a:p>
            <a:pPr algn="ctr"/>
            <a:r>
              <a:rPr lang="es-VE">
                <a:effectLst/>
              </a:rPr>
              <a:t>            C = O  </a:t>
            </a:r>
          </a:p>
          <a:p>
            <a:pPr algn="ctr"/>
            <a:r>
              <a:rPr lang="es-VE">
                <a:effectLst/>
              </a:rPr>
              <a:t>     I                 </a:t>
            </a:r>
          </a:p>
          <a:p>
            <a:pPr algn="ctr"/>
            <a:r>
              <a:rPr lang="es-VE">
                <a:effectLst/>
              </a:rPr>
              <a:t>         H - C – OH</a:t>
            </a:r>
          </a:p>
          <a:p>
            <a:pPr algn="ctr"/>
            <a:r>
              <a:rPr lang="es-VE">
                <a:effectLst/>
              </a:rPr>
              <a:t>     l</a:t>
            </a:r>
          </a:p>
          <a:p>
            <a:pPr algn="ctr"/>
            <a:r>
              <a:rPr lang="es-VE">
                <a:effectLst/>
              </a:rPr>
              <a:t>     H</a:t>
            </a:r>
          </a:p>
        </p:txBody>
      </p:sp>
      <p:sp>
        <p:nvSpPr>
          <p:cNvPr id="284680" name="Rectangle 3"/>
          <p:cNvSpPr>
            <a:spLocks noChangeArrowheads="1"/>
          </p:cNvSpPr>
          <p:nvPr/>
        </p:nvSpPr>
        <p:spPr bwMode="auto">
          <a:xfrm>
            <a:off x="1143000" y="2071688"/>
            <a:ext cx="857250" cy="785812"/>
          </a:xfrm>
          <a:prstGeom prst="rect">
            <a:avLst/>
          </a:prstGeom>
          <a:solidFill>
            <a:srgbClr val="5F497A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1" name="Rectangle 4"/>
          <p:cNvSpPr>
            <a:spLocks noChangeArrowheads="1"/>
          </p:cNvSpPr>
          <p:nvPr/>
        </p:nvSpPr>
        <p:spPr bwMode="auto">
          <a:xfrm>
            <a:off x="1714500" y="3143250"/>
            <a:ext cx="428625" cy="285750"/>
          </a:xfrm>
          <a:prstGeom prst="rect">
            <a:avLst/>
          </a:prstGeom>
          <a:solidFill>
            <a:srgbClr val="548DD4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2" name="Rectangle 5"/>
          <p:cNvSpPr>
            <a:spLocks noChangeArrowheads="1"/>
          </p:cNvSpPr>
          <p:nvPr/>
        </p:nvSpPr>
        <p:spPr bwMode="auto">
          <a:xfrm>
            <a:off x="785813" y="3143250"/>
            <a:ext cx="357187" cy="285750"/>
          </a:xfrm>
          <a:prstGeom prst="rect">
            <a:avLst/>
          </a:prstGeom>
          <a:solidFill>
            <a:srgbClr val="E36C0A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3" name="Rectangle 6"/>
          <p:cNvSpPr>
            <a:spLocks noChangeArrowheads="1"/>
          </p:cNvSpPr>
          <p:nvPr/>
        </p:nvSpPr>
        <p:spPr bwMode="auto">
          <a:xfrm>
            <a:off x="785813" y="3643313"/>
            <a:ext cx="1428750" cy="857250"/>
          </a:xfrm>
          <a:prstGeom prst="rect">
            <a:avLst/>
          </a:prstGeom>
          <a:solidFill>
            <a:srgbClr val="92D05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4" name="Rectangle 6"/>
          <p:cNvSpPr>
            <a:spLocks noChangeArrowheads="1"/>
          </p:cNvSpPr>
          <p:nvPr/>
        </p:nvSpPr>
        <p:spPr bwMode="auto">
          <a:xfrm>
            <a:off x="4714875" y="2143125"/>
            <a:ext cx="1428750" cy="857250"/>
          </a:xfrm>
          <a:prstGeom prst="rect">
            <a:avLst/>
          </a:prstGeom>
          <a:solidFill>
            <a:srgbClr val="92D05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5" name="Rectangle 6"/>
          <p:cNvSpPr>
            <a:spLocks noChangeArrowheads="1"/>
          </p:cNvSpPr>
          <p:nvPr/>
        </p:nvSpPr>
        <p:spPr bwMode="auto">
          <a:xfrm>
            <a:off x="4714875" y="3714750"/>
            <a:ext cx="1428750" cy="857250"/>
          </a:xfrm>
          <a:prstGeom prst="rect">
            <a:avLst/>
          </a:prstGeom>
          <a:solidFill>
            <a:srgbClr val="92D050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6" name="Rectangle 4"/>
          <p:cNvSpPr>
            <a:spLocks noChangeArrowheads="1"/>
          </p:cNvSpPr>
          <p:nvPr/>
        </p:nvSpPr>
        <p:spPr bwMode="auto">
          <a:xfrm>
            <a:off x="5572125" y="3214688"/>
            <a:ext cx="428625" cy="285750"/>
          </a:xfrm>
          <a:prstGeom prst="rect">
            <a:avLst/>
          </a:prstGeom>
          <a:solidFill>
            <a:srgbClr val="548DD4">
              <a:alpha val="32156"/>
            </a:srgb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s-VE" b="0">
              <a:effectLst/>
            </a:endParaRPr>
          </a:p>
        </p:txBody>
      </p:sp>
      <p:sp>
        <p:nvSpPr>
          <p:cNvPr id="284687" name="Text Box 7"/>
          <p:cNvSpPr txBox="1">
            <a:spLocks noChangeArrowheads="1"/>
          </p:cNvSpPr>
          <p:nvPr/>
        </p:nvSpPr>
        <p:spPr bwMode="auto">
          <a:xfrm>
            <a:off x="2357438" y="2428875"/>
            <a:ext cx="1714500" cy="147796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effectLst/>
                <a:latin typeface="Book Antiqua" pitchFamily="18" charset="0"/>
              </a:rPr>
              <a:t>Sustituyentes</a:t>
            </a:r>
          </a:p>
          <a:p>
            <a:r>
              <a:rPr lang="es-ES">
                <a:effectLst/>
                <a:latin typeface="Book Antiqua" pitchFamily="18" charset="0"/>
              </a:rPr>
              <a:t>-COH</a:t>
            </a:r>
          </a:p>
          <a:p>
            <a:r>
              <a:rPr lang="es-ES">
                <a:effectLst/>
                <a:latin typeface="Book Antiqua" pitchFamily="18" charset="0"/>
              </a:rPr>
              <a:t>-OH</a:t>
            </a:r>
          </a:p>
          <a:p>
            <a:r>
              <a:rPr lang="es-ES">
                <a:effectLst/>
                <a:latin typeface="Book Antiqua" pitchFamily="18" charset="0"/>
              </a:rPr>
              <a:t>-H</a:t>
            </a:r>
          </a:p>
          <a:p>
            <a:r>
              <a:rPr lang="es-ES">
                <a:effectLst/>
                <a:latin typeface="Book Antiqua" pitchFamily="18" charset="0"/>
              </a:rPr>
              <a:t>-CH</a:t>
            </a:r>
            <a:r>
              <a:rPr lang="es-ES" baseline="-25000">
                <a:effectLst/>
                <a:latin typeface="Book Antiqua" pitchFamily="18" charset="0"/>
              </a:rPr>
              <a:t>2</a:t>
            </a:r>
            <a:r>
              <a:rPr lang="es-ES">
                <a:effectLst/>
                <a:latin typeface="Book Antiqua" pitchFamily="18" charset="0"/>
              </a:rPr>
              <a:t>OH</a:t>
            </a:r>
            <a:endParaRPr lang="es-VE" b="0">
              <a:effectLst/>
              <a:latin typeface="Book Antiqua" pitchFamily="18" charset="0"/>
            </a:endParaRPr>
          </a:p>
        </p:txBody>
      </p:sp>
      <p:sp>
        <p:nvSpPr>
          <p:cNvPr id="284688" name="Text Box 8"/>
          <p:cNvSpPr txBox="1">
            <a:spLocks noChangeArrowheads="1"/>
          </p:cNvSpPr>
          <p:nvPr/>
        </p:nvSpPr>
        <p:spPr bwMode="auto">
          <a:xfrm>
            <a:off x="6572250" y="2571750"/>
            <a:ext cx="1714500" cy="12001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>
                <a:effectLst/>
                <a:latin typeface="Book Antiqua" pitchFamily="18" charset="0"/>
              </a:rPr>
              <a:t>Sustituyentes</a:t>
            </a:r>
          </a:p>
          <a:p>
            <a:r>
              <a:rPr lang="es-ES">
                <a:effectLst/>
                <a:latin typeface="Book Antiqua" pitchFamily="18" charset="0"/>
              </a:rPr>
              <a:t>-CH</a:t>
            </a:r>
            <a:r>
              <a:rPr lang="es-ES" baseline="-25000">
                <a:effectLst/>
                <a:latin typeface="Book Antiqua" pitchFamily="18" charset="0"/>
              </a:rPr>
              <a:t>2</a:t>
            </a:r>
            <a:r>
              <a:rPr lang="es-ES">
                <a:effectLst/>
                <a:latin typeface="Book Antiqua" pitchFamily="18" charset="0"/>
              </a:rPr>
              <a:t>OH</a:t>
            </a:r>
          </a:p>
          <a:p>
            <a:r>
              <a:rPr lang="es-ES">
                <a:effectLst/>
                <a:latin typeface="Book Antiqua" pitchFamily="18" charset="0"/>
              </a:rPr>
              <a:t>=O</a:t>
            </a:r>
          </a:p>
          <a:p>
            <a:r>
              <a:rPr lang="es-ES">
                <a:effectLst/>
                <a:latin typeface="Book Antiqua" pitchFamily="18" charset="0"/>
              </a:rPr>
              <a:t>-CH</a:t>
            </a:r>
            <a:r>
              <a:rPr lang="es-ES" baseline="-25000">
                <a:effectLst/>
                <a:latin typeface="Book Antiqua" pitchFamily="18" charset="0"/>
              </a:rPr>
              <a:t>2</a:t>
            </a:r>
            <a:r>
              <a:rPr lang="es-ES">
                <a:effectLst/>
                <a:latin typeface="Book Antiqua" pitchFamily="18" charset="0"/>
              </a:rPr>
              <a:t>OH</a:t>
            </a:r>
            <a:endParaRPr lang="es-VE" b="0">
              <a:effectLst/>
              <a:latin typeface="Book Antiqua" pitchFamily="18" charset="0"/>
            </a:endParaRPr>
          </a:p>
        </p:txBody>
      </p:sp>
      <p:sp>
        <p:nvSpPr>
          <p:cNvPr id="40" name="TextBox 16"/>
          <p:cNvSpPr txBox="1"/>
          <p:nvPr/>
        </p:nvSpPr>
        <p:spPr>
          <a:xfrm>
            <a:off x="785813" y="4643438"/>
            <a:ext cx="1428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2000" b="1" baseline="300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Gliceraldehido</a:t>
            </a:r>
            <a:endParaRPr lang="es-VE" sz="20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1" name="TextBox 31"/>
          <p:cNvSpPr txBox="1"/>
          <p:nvPr/>
        </p:nvSpPr>
        <p:spPr>
          <a:xfrm>
            <a:off x="4714875" y="4643438"/>
            <a:ext cx="25717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s-ES" sz="2400" b="1" baseline="30000" dirty="0">
                <a:solidFill>
                  <a:srgbClr val="FF0000"/>
                </a:solidFill>
                <a:effectLst/>
                <a:latin typeface="Book Antiqua" pitchFamily="18" charset="0"/>
              </a:rPr>
              <a:t> </a:t>
            </a:r>
            <a:r>
              <a:rPr lang="es-ES" sz="2000" b="1" baseline="30000" dirty="0" err="1">
                <a:solidFill>
                  <a:srgbClr val="FF0000"/>
                </a:solidFill>
                <a:effectLst/>
                <a:latin typeface="Book Antiqua" pitchFamily="18" charset="0"/>
              </a:rPr>
              <a:t>Dihidroxiacetona</a:t>
            </a:r>
            <a:endParaRPr lang="es-VE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42" name="41 CuadroTexto"/>
          <p:cNvSpPr txBox="1"/>
          <p:nvPr/>
        </p:nvSpPr>
        <p:spPr>
          <a:xfrm>
            <a:off x="642910" y="5143512"/>
            <a:ext cx="7715304" cy="147732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</a:rPr>
              <a:t>La presencia de un centro </a:t>
            </a:r>
            <a:r>
              <a:rPr lang="es-VE" b="1" dirty="0" err="1">
                <a:effectLst/>
                <a:latin typeface="Book Antiqua" pitchFamily="18" charset="0"/>
              </a:rPr>
              <a:t>quiral</a:t>
            </a:r>
            <a:r>
              <a:rPr lang="es-VE" b="1" dirty="0">
                <a:effectLst/>
                <a:latin typeface="Book Antiqua" pitchFamily="18" charset="0"/>
              </a:rPr>
              <a:t> origina la existencia de un tipo más de isómeros, los isómeros ópticos, que son un tipo de </a:t>
            </a:r>
            <a:r>
              <a:rPr lang="es-VE" b="1" dirty="0" err="1">
                <a:solidFill>
                  <a:srgbClr val="FF0000"/>
                </a:solidFill>
                <a:effectLst/>
                <a:latin typeface="Book Antiqua" pitchFamily="18" charset="0"/>
              </a:rPr>
              <a:t>esteroisómeros</a:t>
            </a:r>
            <a:r>
              <a:rPr lang="es-VE" b="1" dirty="0">
                <a:solidFill>
                  <a:srgbClr val="FF0000"/>
                </a:solidFill>
                <a:effectLst/>
                <a:latin typeface="Book Antiqua" pitchFamily="18" charset="0"/>
              </a:rPr>
              <a:t> </a:t>
            </a:r>
            <a:r>
              <a:rPr lang="es-VE" b="1" dirty="0">
                <a:effectLst/>
                <a:latin typeface="Book Antiqua" pitchFamily="18" charset="0"/>
              </a:rPr>
              <a:t>(compuestos que tienen fórmulas moleculares idénticas y sus átomos presentan la misma distribución, pero su disposición en el                espacio es distinta). 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523687"/>
            <a:ext cx="8072437" cy="298543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588" indent="12700" algn="ctr">
              <a:spcAft>
                <a:spcPts val="600"/>
              </a:spcAft>
            </a:pPr>
            <a:r>
              <a:rPr lang="es-VE" sz="2400" b="1" dirty="0">
                <a:effectLst/>
                <a:latin typeface="Book Antiqua" pitchFamily="18" charset="0"/>
              </a:rPr>
              <a:t>La existencia de 1 carbono </a:t>
            </a:r>
            <a:r>
              <a:rPr lang="es-VE" sz="2400" b="1" dirty="0" err="1">
                <a:effectLst/>
                <a:latin typeface="Book Antiqua" pitchFamily="18" charset="0"/>
              </a:rPr>
              <a:t>quiral</a:t>
            </a:r>
            <a:r>
              <a:rPr lang="es-VE" sz="2400" b="1" dirty="0">
                <a:effectLst/>
                <a:latin typeface="Book Antiqua" pitchFamily="18" charset="0"/>
              </a:rPr>
              <a:t> dará origen a dos formas </a:t>
            </a:r>
            <a:r>
              <a:rPr lang="es-VE" sz="2400" b="1" dirty="0" err="1">
                <a:effectLst/>
                <a:latin typeface="Book Antiqua" pitchFamily="18" charset="0"/>
              </a:rPr>
              <a:t>isómericas</a:t>
            </a:r>
            <a:r>
              <a:rPr lang="es-VE" sz="2400" b="1" dirty="0">
                <a:effectLst/>
                <a:latin typeface="Book Antiqua" pitchFamily="18" charset="0"/>
              </a:rPr>
              <a:t>, la presencia de 2 carbonos </a:t>
            </a:r>
            <a:r>
              <a:rPr lang="es-VE" sz="2400" b="1" dirty="0" err="1">
                <a:effectLst/>
                <a:latin typeface="Book Antiqua" pitchFamily="18" charset="0"/>
              </a:rPr>
              <a:t>quirales</a:t>
            </a:r>
            <a:r>
              <a:rPr lang="es-VE" sz="2400" b="1" dirty="0">
                <a:effectLst/>
                <a:latin typeface="Book Antiqua" pitchFamily="18" charset="0"/>
              </a:rPr>
              <a:t> originará 4 formas </a:t>
            </a:r>
            <a:r>
              <a:rPr lang="es-VE" sz="2400" b="1" dirty="0" err="1">
                <a:effectLst/>
                <a:latin typeface="Book Antiqua" pitchFamily="18" charset="0"/>
              </a:rPr>
              <a:t>isoméricas</a:t>
            </a:r>
            <a:r>
              <a:rPr lang="es-VE" sz="2400" b="1" dirty="0">
                <a:effectLst/>
                <a:latin typeface="Book Antiqua" pitchFamily="18" charset="0"/>
              </a:rPr>
              <a:t>…</a:t>
            </a:r>
          </a:p>
          <a:p>
            <a:pPr marL="1588" indent="12700" algn="ctr">
              <a:spcAft>
                <a:spcPts val="600"/>
              </a:spcAft>
            </a:pPr>
            <a:endParaRPr lang="es-VE" sz="2400" b="1" dirty="0">
              <a:effectLst/>
              <a:latin typeface="Book Antiqua" pitchFamily="18" charset="0"/>
            </a:endParaRPr>
          </a:p>
          <a:p>
            <a:pPr marL="1588" indent="12700" algn="ctr">
              <a:spcAft>
                <a:spcPts val="600"/>
              </a:spcAft>
            </a:pPr>
            <a:r>
              <a:rPr lang="es-VE" sz="2400" b="1" dirty="0">
                <a:effectLst/>
                <a:latin typeface="Book Antiqua" pitchFamily="18" charset="0"/>
              </a:rPr>
              <a:t>N° Isómeros = 2</a:t>
            </a:r>
            <a:r>
              <a:rPr lang="es-VE" sz="2400" b="1" baseline="30000" dirty="0">
                <a:effectLst/>
                <a:latin typeface="Book Antiqua" pitchFamily="18" charset="0"/>
              </a:rPr>
              <a:t>n</a:t>
            </a:r>
            <a:r>
              <a:rPr lang="es-VE" sz="2400" b="1" dirty="0">
                <a:effectLst/>
                <a:latin typeface="Book Antiqua" pitchFamily="18" charset="0"/>
              </a:rPr>
              <a:t>      n= # carbonos </a:t>
            </a:r>
            <a:r>
              <a:rPr lang="es-VE" sz="2400" b="1" dirty="0" err="1">
                <a:effectLst/>
                <a:latin typeface="Book Antiqua" pitchFamily="18" charset="0"/>
              </a:rPr>
              <a:t>quirales</a:t>
            </a:r>
            <a:endParaRPr lang="es-VE" sz="2400" b="1" dirty="0">
              <a:effectLst/>
              <a:latin typeface="Book Antiqua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sz="2400" b="1" dirty="0">
              <a:effectLst/>
              <a:latin typeface="Book Antiqua" pitchFamily="18" charset="0"/>
            </a:endParaRPr>
          </a:p>
          <a:p>
            <a:pPr marL="1588" indent="12700">
              <a:spcAft>
                <a:spcPts val="600"/>
              </a:spcAft>
            </a:pPr>
            <a:endParaRPr lang="es-VE" sz="2400" b="1" dirty="0">
              <a:effectLst/>
              <a:latin typeface="Book Antiqua" pitchFamily="18" charset="0"/>
            </a:endParaRPr>
          </a:p>
        </p:txBody>
      </p:sp>
      <p:pic>
        <p:nvPicPr>
          <p:cNvPr id="286726" name="Picture 2" descr="F09-02-right.GIF006                                            00005046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 b="73714"/>
          <a:stretch>
            <a:fillRect/>
          </a:stretch>
        </p:blipFill>
        <p:spPr bwMode="auto">
          <a:xfrm>
            <a:off x="1571625" y="3662139"/>
            <a:ext cx="56102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pic>
        <p:nvPicPr>
          <p:cNvPr id="288773" name="Picture 2" descr="F09-02-left.GIF005                                             00005046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 b="9554"/>
          <a:stretch>
            <a:fillRect/>
          </a:stretch>
        </p:blipFill>
        <p:spPr bwMode="auto">
          <a:xfrm>
            <a:off x="1259632" y="1124744"/>
            <a:ext cx="2597423" cy="2394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8774" name="Picture 6" descr="Chirality_with_hand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510456"/>
            <a:ext cx="3614738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714348" y="5674022"/>
            <a:ext cx="7715304" cy="923330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u="sng" dirty="0">
                <a:effectLst/>
                <a:latin typeface="Book Antiqua" pitchFamily="18" charset="0"/>
              </a:rPr>
              <a:t>Dos</a:t>
            </a:r>
            <a:r>
              <a:rPr lang="es-VE" b="1" dirty="0">
                <a:effectLst/>
                <a:latin typeface="Book Antiqua" pitchFamily="18" charset="0"/>
              </a:rPr>
              <a:t> </a:t>
            </a:r>
            <a:r>
              <a:rPr lang="es-VE" b="1" dirty="0" err="1">
                <a:effectLst/>
                <a:latin typeface="Book Antiqua" pitchFamily="18" charset="0"/>
              </a:rPr>
              <a:t>esteroisómeros</a:t>
            </a:r>
            <a:r>
              <a:rPr lang="es-VE" b="1" dirty="0">
                <a:effectLst/>
                <a:latin typeface="Book Antiqua" pitchFamily="18" charset="0"/>
              </a:rPr>
              <a:t> que son imágenes especulares ( como si la molécula se reflejara en un espejo) entre sí, se denominan </a:t>
            </a:r>
            <a:r>
              <a:rPr lang="es-VE" b="1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enantiómeros</a:t>
            </a:r>
            <a:r>
              <a:rPr lang="es-VE" b="1" dirty="0">
                <a:effectLst/>
                <a:latin typeface="Book Antiqua" pitchFamily="18" charset="0"/>
              </a:rPr>
              <a:t>, si por el contrario no son imágenes especulares se denominan </a:t>
            </a:r>
            <a:r>
              <a:rPr lang="es-VE" b="1" dirty="0" err="1"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diasteroisómeros</a:t>
            </a:r>
            <a:endParaRPr lang="es-VE" b="1" dirty="0"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pic>
        <p:nvPicPr>
          <p:cNvPr id="11" name="10 Imagen" descr="animaespe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91680" y="3573016"/>
            <a:ext cx="1944216" cy="19442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Text Box 2"/>
          <p:cNvSpPr txBox="1">
            <a:spLocks noChangeArrowheads="1"/>
          </p:cNvSpPr>
          <p:nvPr/>
        </p:nvSpPr>
        <p:spPr bwMode="auto">
          <a:xfrm>
            <a:off x="357188" y="2408098"/>
            <a:ext cx="1714500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effectLst/>
                <a:latin typeface="Calibri" pitchFamily="34" charset="0"/>
              </a:rPr>
              <a:t>    CHO</a:t>
            </a:r>
          </a:p>
          <a:p>
            <a:r>
              <a:rPr lang="en-US" sz="2400">
                <a:effectLst/>
                <a:latin typeface="Calibri" pitchFamily="34" charset="0"/>
              </a:rPr>
              <a:t>     l</a:t>
            </a:r>
          </a:p>
          <a:p>
            <a:r>
              <a:rPr lang="en-US" sz="2400">
                <a:effectLst/>
                <a:latin typeface="Calibri" pitchFamily="34" charset="0"/>
              </a:rPr>
              <a:t>H-</a:t>
            </a:r>
            <a:r>
              <a:rPr lang="en-US" sz="24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>
                <a:effectLst/>
                <a:latin typeface="Calibri" pitchFamily="34" charset="0"/>
              </a:rPr>
              <a:t>-OH</a:t>
            </a:r>
          </a:p>
          <a:p>
            <a:r>
              <a:rPr lang="en-US" sz="2400">
                <a:effectLst/>
                <a:latin typeface="Calibri" pitchFamily="34" charset="0"/>
              </a:rPr>
              <a:t>     l</a:t>
            </a:r>
          </a:p>
          <a:p>
            <a:r>
              <a:rPr lang="en-US" sz="2400">
                <a:effectLst/>
                <a:latin typeface="Calibri" pitchFamily="34" charset="0"/>
              </a:rPr>
              <a:t>H-</a:t>
            </a:r>
            <a:r>
              <a:rPr lang="en-US" sz="24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>
                <a:effectLst/>
                <a:latin typeface="Calibri" pitchFamily="34" charset="0"/>
              </a:rPr>
              <a:t>-OH</a:t>
            </a:r>
          </a:p>
          <a:p>
            <a:r>
              <a:rPr lang="en-US" sz="2400">
                <a:effectLst/>
                <a:latin typeface="Calibri" pitchFamily="34" charset="0"/>
              </a:rPr>
              <a:t>     l</a:t>
            </a:r>
          </a:p>
          <a:p>
            <a:r>
              <a:rPr lang="en-US" sz="2400">
                <a:effectLst/>
                <a:latin typeface="Calibri" pitchFamily="34" charset="0"/>
              </a:rPr>
              <a:t>    CH</a:t>
            </a:r>
            <a:r>
              <a:rPr lang="en-US" sz="2400" baseline="-25000">
                <a:effectLst/>
                <a:latin typeface="Calibri" pitchFamily="34" charset="0"/>
              </a:rPr>
              <a:t>2</a:t>
            </a:r>
            <a:r>
              <a:rPr lang="en-US" sz="2400">
                <a:effectLst/>
                <a:latin typeface="Calibri" pitchFamily="34" charset="0"/>
              </a:rPr>
              <a:t>OH </a:t>
            </a:r>
            <a:endParaRPr lang="es-VE" sz="2400" b="0">
              <a:effectLst/>
            </a:endParaRPr>
          </a:p>
        </p:txBody>
      </p:sp>
      <p:sp>
        <p:nvSpPr>
          <p:cNvPr id="290819" name="Text Box 3"/>
          <p:cNvSpPr txBox="1">
            <a:spLocks noChangeArrowheads="1"/>
          </p:cNvSpPr>
          <p:nvPr/>
        </p:nvSpPr>
        <p:spPr bwMode="auto">
          <a:xfrm>
            <a:off x="2395860" y="2492896"/>
            <a:ext cx="1816100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effectLst/>
                <a:latin typeface="Calibri" pitchFamily="34" charset="0"/>
              </a:rPr>
              <a:t>       CHO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HO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effectLst/>
                <a:latin typeface="Calibri" pitchFamily="34" charset="0"/>
              </a:rPr>
              <a:t>H</a:t>
            </a:r>
            <a:endParaRPr lang="en-US" sz="2400" dirty="0">
              <a:effectLst/>
              <a:latin typeface="Times New Roman" pitchFamily="18" charset="0"/>
            </a:endParaRP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H-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 dirty="0">
                <a:effectLst/>
                <a:latin typeface="Calibri" pitchFamily="34" charset="0"/>
              </a:rPr>
              <a:t>-OH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    CH</a:t>
            </a:r>
            <a:r>
              <a:rPr lang="en-US" sz="2400" baseline="-25000" dirty="0">
                <a:effectLst/>
                <a:latin typeface="Calibri" pitchFamily="34" charset="0"/>
              </a:rPr>
              <a:t>2</a:t>
            </a:r>
            <a:r>
              <a:rPr lang="en-US" sz="2400" dirty="0">
                <a:effectLst/>
                <a:latin typeface="Calibri" pitchFamily="34" charset="0"/>
              </a:rPr>
              <a:t>OH </a:t>
            </a:r>
            <a:endParaRPr lang="es-VE" sz="2400" b="0" dirty="0">
              <a:effectLst/>
            </a:endParaRP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4716016" y="2564904"/>
            <a:ext cx="1930400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effectLst/>
                <a:latin typeface="Calibri" pitchFamily="34" charset="0"/>
              </a:rPr>
              <a:t>       CHO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HO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effectLst/>
                <a:latin typeface="Calibri" pitchFamily="34" charset="0"/>
              </a:rPr>
              <a:t>H</a:t>
            </a:r>
            <a:endParaRPr lang="en-US" sz="2400" dirty="0">
              <a:effectLst/>
              <a:latin typeface="Times New Roman" pitchFamily="18" charset="0"/>
            </a:endParaRP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HO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 dirty="0">
                <a:effectLst/>
                <a:latin typeface="Times New Roman" pitchFamily="18" charset="0"/>
              </a:rPr>
              <a:t>-</a:t>
            </a:r>
            <a:r>
              <a:rPr lang="en-US" sz="2400" dirty="0">
                <a:effectLst/>
                <a:latin typeface="Calibri" pitchFamily="34" charset="0"/>
              </a:rPr>
              <a:t>H</a:t>
            </a:r>
            <a:endParaRPr lang="en-US" sz="2400" dirty="0">
              <a:effectLst/>
              <a:latin typeface="Times New Roman" pitchFamily="18" charset="0"/>
            </a:endParaRPr>
          </a:p>
          <a:p>
            <a:r>
              <a:rPr lang="en-US" sz="2400" dirty="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 dirty="0">
                <a:effectLst/>
                <a:latin typeface="Calibri" pitchFamily="34" charset="0"/>
              </a:rPr>
              <a:t>       CH</a:t>
            </a:r>
            <a:r>
              <a:rPr lang="en-US" sz="2400" baseline="-25000" dirty="0">
                <a:effectLst/>
                <a:latin typeface="Calibri" pitchFamily="34" charset="0"/>
              </a:rPr>
              <a:t>2</a:t>
            </a:r>
            <a:r>
              <a:rPr lang="en-US" sz="2400" dirty="0">
                <a:effectLst/>
                <a:latin typeface="Calibri" pitchFamily="34" charset="0"/>
              </a:rPr>
              <a:t>OH </a:t>
            </a:r>
            <a:endParaRPr lang="es-VE" sz="2400" b="0" dirty="0">
              <a:effectLst/>
            </a:endParaRPr>
          </a:p>
        </p:txBody>
      </p:sp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6858000" y="2479536"/>
            <a:ext cx="2079625" cy="2677656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effectLst/>
                <a:latin typeface="Calibri" pitchFamily="34" charset="0"/>
              </a:rPr>
              <a:t>       CHO</a:t>
            </a:r>
          </a:p>
          <a:p>
            <a:r>
              <a:rPr lang="en-US" sz="240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>
                <a:effectLst/>
                <a:latin typeface="Calibri" pitchFamily="34" charset="0"/>
              </a:rPr>
              <a:t>    H</a:t>
            </a:r>
            <a:r>
              <a:rPr lang="en-US" sz="2400">
                <a:effectLst/>
                <a:latin typeface="Times New Roman" pitchFamily="18" charset="0"/>
              </a:rPr>
              <a:t>-</a:t>
            </a:r>
            <a:r>
              <a:rPr lang="en-US" sz="24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>
                <a:effectLst/>
                <a:latin typeface="Times New Roman" pitchFamily="18" charset="0"/>
              </a:rPr>
              <a:t>-</a:t>
            </a:r>
            <a:r>
              <a:rPr lang="en-US" sz="2400">
                <a:effectLst/>
                <a:latin typeface="Calibri" pitchFamily="34" charset="0"/>
              </a:rPr>
              <a:t>OH</a:t>
            </a:r>
            <a:endParaRPr lang="en-US" sz="2400">
              <a:effectLst/>
              <a:latin typeface="Times New Roman" pitchFamily="18" charset="0"/>
            </a:endParaRPr>
          </a:p>
          <a:p>
            <a:r>
              <a:rPr lang="en-US" sz="240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>
                <a:effectLst/>
                <a:latin typeface="Calibri" pitchFamily="34" charset="0"/>
              </a:rPr>
              <a:t> HO</a:t>
            </a:r>
            <a:r>
              <a:rPr lang="en-US" sz="2400">
                <a:effectLst/>
                <a:latin typeface="Times New Roman" pitchFamily="18" charset="0"/>
              </a:rPr>
              <a:t>-</a:t>
            </a:r>
            <a:r>
              <a:rPr lang="en-US" sz="24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400">
                <a:effectLst/>
                <a:latin typeface="Calibri" pitchFamily="34" charset="0"/>
              </a:rPr>
              <a:t>-H</a:t>
            </a:r>
          </a:p>
          <a:p>
            <a:r>
              <a:rPr lang="en-US" sz="2400">
                <a:effectLst/>
                <a:latin typeface="Calibri" pitchFamily="34" charset="0"/>
              </a:rPr>
              <a:t>        l</a:t>
            </a:r>
          </a:p>
          <a:p>
            <a:r>
              <a:rPr lang="en-US" sz="2400">
                <a:effectLst/>
                <a:latin typeface="Calibri" pitchFamily="34" charset="0"/>
              </a:rPr>
              <a:t>       CH</a:t>
            </a:r>
            <a:r>
              <a:rPr lang="en-US" sz="2400" baseline="-25000">
                <a:effectLst/>
                <a:latin typeface="Calibri" pitchFamily="34" charset="0"/>
              </a:rPr>
              <a:t>2</a:t>
            </a:r>
            <a:r>
              <a:rPr lang="en-US" sz="2400">
                <a:effectLst/>
                <a:latin typeface="Calibri" pitchFamily="34" charset="0"/>
              </a:rPr>
              <a:t>OH </a:t>
            </a:r>
            <a:endParaRPr lang="es-VE" sz="2400" b="0">
              <a:effectLst/>
            </a:endParaRPr>
          </a:p>
        </p:txBody>
      </p:sp>
      <p:sp>
        <p:nvSpPr>
          <p:cNvPr id="290822" name="TextBox 31"/>
          <p:cNvSpPr txBox="1">
            <a:spLocks noChangeArrowheads="1"/>
          </p:cNvSpPr>
          <p:nvPr/>
        </p:nvSpPr>
        <p:spPr bwMode="auto">
          <a:xfrm>
            <a:off x="3357563" y="1407973"/>
            <a:ext cx="235743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4000" b="0">
                <a:effectLst/>
              </a:rPr>
              <a:t>(C</a:t>
            </a:r>
            <a:r>
              <a:rPr lang="es-VE" sz="4000" b="0" baseline="-25000">
                <a:effectLst/>
              </a:rPr>
              <a:t>4</a:t>
            </a:r>
            <a:r>
              <a:rPr lang="es-VE" sz="4000" b="0">
                <a:effectLst/>
              </a:rPr>
              <a:t>H</a:t>
            </a:r>
            <a:r>
              <a:rPr lang="es-VE" sz="4000" b="0" baseline="-25000">
                <a:effectLst/>
              </a:rPr>
              <a:t>8</a:t>
            </a:r>
            <a:r>
              <a:rPr lang="es-VE" sz="4000" b="0">
                <a:effectLst/>
              </a:rPr>
              <a:t>O</a:t>
            </a:r>
            <a:r>
              <a:rPr lang="es-VE" sz="4000" b="0" baseline="-25000">
                <a:effectLst/>
              </a:rPr>
              <a:t>4</a:t>
            </a:r>
            <a:r>
              <a:rPr lang="es-VE" sz="4000" b="0">
                <a:effectLst/>
              </a:rPr>
              <a:t>)</a:t>
            </a:r>
          </a:p>
        </p:txBody>
      </p:sp>
      <p:sp>
        <p:nvSpPr>
          <p:cNvPr id="290823" name="TextBox 31"/>
          <p:cNvSpPr txBox="1">
            <a:spLocks noChangeArrowheads="1"/>
          </p:cNvSpPr>
          <p:nvPr/>
        </p:nvSpPr>
        <p:spPr bwMode="auto">
          <a:xfrm>
            <a:off x="827584" y="5127277"/>
            <a:ext cx="77866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2400" dirty="0">
                <a:effectLst/>
                <a:latin typeface="Book Antiqua" pitchFamily="18" charset="0"/>
              </a:rPr>
              <a:t>A                           B                           C                          D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785813" y="5673427"/>
            <a:ext cx="7715250" cy="923925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</a:rPr>
              <a:t>Con respecto a </a:t>
            </a:r>
            <a:r>
              <a:rPr lang="es-VE" b="1" dirty="0" err="1">
                <a:effectLst/>
                <a:latin typeface="Book Antiqua" pitchFamily="18" charset="0"/>
              </a:rPr>
              <a:t>A</a:t>
            </a:r>
            <a:r>
              <a:rPr lang="es-VE" b="1" dirty="0">
                <a:effectLst/>
                <a:latin typeface="Book Antiqua" pitchFamily="18" charset="0"/>
              </a:rPr>
              <a:t>:</a:t>
            </a:r>
          </a:p>
          <a:p>
            <a:pPr>
              <a:defRPr/>
            </a:pPr>
            <a:r>
              <a:rPr lang="es-VE" b="1" dirty="0" smtClean="0">
                <a:effectLst/>
                <a:latin typeface="Book Antiqua" pitchFamily="18" charset="0"/>
              </a:rPr>
              <a:t>C </a:t>
            </a:r>
            <a:r>
              <a:rPr lang="es-VE" b="1" dirty="0">
                <a:effectLst/>
                <a:latin typeface="Book Antiqua" pitchFamily="18" charset="0"/>
              </a:rPr>
              <a:t>es </a:t>
            </a:r>
            <a:r>
              <a:rPr lang="es-VE" b="1" dirty="0" err="1">
                <a:effectLst/>
                <a:latin typeface="Book Antiqua" pitchFamily="18" charset="0"/>
              </a:rPr>
              <a:t>enatiómero</a:t>
            </a:r>
            <a:r>
              <a:rPr lang="es-VE" b="1" dirty="0">
                <a:effectLst/>
                <a:latin typeface="Book Antiqua" pitchFamily="18" charset="0"/>
              </a:rPr>
              <a:t> de A</a:t>
            </a:r>
          </a:p>
          <a:p>
            <a:pPr>
              <a:defRPr/>
            </a:pPr>
            <a:r>
              <a:rPr lang="es-VE" b="1" dirty="0" smtClean="0">
                <a:effectLst/>
                <a:latin typeface="Book Antiqua" pitchFamily="18" charset="0"/>
              </a:rPr>
              <a:t>B </a:t>
            </a:r>
            <a:r>
              <a:rPr lang="es-VE" b="1" dirty="0">
                <a:effectLst/>
                <a:latin typeface="Book Antiqua" pitchFamily="18" charset="0"/>
              </a:rPr>
              <a:t>y D son </a:t>
            </a:r>
            <a:r>
              <a:rPr lang="es-VE" b="1" dirty="0" err="1">
                <a:effectLst/>
                <a:latin typeface="Book Antiqua" pitchFamily="18" charset="0"/>
              </a:rPr>
              <a:t>diasteroisómeros</a:t>
            </a:r>
            <a:r>
              <a:rPr lang="es-VE" b="1" dirty="0">
                <a:effectLst/>
                <a:latin typeface="Book Antiqua" pitchFamily="18" charset="0"/>
              </a:rPr>
              <a:t> de A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4 Grupo"/>
          <p:cNvGrpSpPr>
            <a:grpSpLocks/>
          </p:cNvGrpSpPr>
          <p:nvPr/>
        </p:nvGrpSpPr>
        <p:grpSpPr bwMode="auto">
          <a:xfrm>
            <a:off x="2000250" y="2563912"/>
            <a:ext cx="5076825" cy="2881312"/>
            <a:chOff x="1763713" y="1700213"/>
            <a:chExt cx="5076825" cy="2881312"/>
          </a:xfrm>
        </p:grpSpPr>
        <p:sp>
          <p:nvSpPr>
            <p:cNvPr id="291843" name="Rectangle 7"/>
            <p:cNvSpPr>
              <a:spLocks noChangeArrowheads="1"/>
            </p:cNvSpPr>
            <p:nvPr/>
          </p:nvSpPr>
          <p:spPr bwMode="auto">
            <a:xfrm>
              <a:off x="1836738" y="1844675"/>
              <a:ext cx="49609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sz="2400">
                  <a:effectLst/>
                </a:rPr>
                <a:t>dextrógiros</a:t>
              </a:r>
              <a:r>
                <a:rPr lang="es-ES" sz="2400" b="0">
                  <a:effectLst/>
                </a:rPr>
                <a:t> o dextrorrotatorios (d) </a:t>
              </a:r>
            </a:p>
          </p:txBody>
        </p:sp>
        <p:sp>
          <p:nvSpPr>
            <p:cNvPr id="291844" name="Rectangle 8"/>
            <p:cNvSpPr>
              <a:spLocks noChangeArrowheads="1"/>
            </p:cNvSpPr>
            <p:nvPr/>
          </p:nvSpPr>
          <p:spPr bwMode="auto">
            <a:xfrm>
              <a:off x="1836738" y="3454400"/>
              <a:ext cx="4249737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s-ES" sz="2400">
                  <a:effectLst/>
                </a:rPr>
                <a:t>levógiros</a:t>
              </a:r>
              <a:r>
                <a:rPr lang="es-ES" sz="2400" b="0">
                  <a:effectLst/>
                </a:rPr>
                <a:t> o levorrotatorios (l) </a:t>
              </a:r>
            </a:p>
          </p:txBody>
        </p:sp>
        <p:sp>
          <p:nvSpPr>
            <p:cNvPr id="291845" name="Rectangle 9"/>
            <p:cNvSpPr>
              <a:spLocks noChangeArrowheads="1"/>
            </p:cNvSpPr>
            <p:nvPr/>
          </p:nvSpPr>
          <p:spPr bwMode="auto">
            <a:xfrm>
              <a:off x="2979672" y="2372410"/>
              <a:ext cx="2114681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pPr algn="ctr"/>
              <a:r>
                <a:rPr lang="es-ES">
                  <a:effectLst/>
                </a:rPr>
                <a:t>(+)-gliceraldehído</a:t>
              </a:r>
              <a:endParaRPr lang="es-ES" b="0">
                <a:effectLst/>
              </a:endParaRPr>
            </a:p>
            <a:p>
              <a:pPr algn="ctr"/>
              <a:endParaRPr lang="es-ES">
                <a:effectLst/>
              </a:endParaRPr>
            </a:p>
          </p:txBody>
        </p:sp>
        <p:sp>
          <p:nvSpPr>
            <p:cNvPr id="291846" name="Rectangle 10"/>
            <p:cNvSpPr>
              <a:spLocks noChangeArrowheads="1"/>
            </p:cNvSpPr>
            <p:nvPr/>
          </p:nvSpPr>
          <p:spPr bwMode="auto">
            <a:xfrm>
              <a:off x="3121035" y="3986229"/>
              <a:ext cx="205697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>
                  <a:effectLst/>
                </a:rPr>
                <a:t>(-)-gliceraldehído</a:t>
              </a:r>
            </a:p>
          </p:txBody>
        </p:sp>
        <p:sp>
          <p:nvSpPr>
            <p:cNvPr id="291847" name="Rectangle 13"/>
            <p:cNvSpPr>
              <a:spLocks noChangeArrowheads="1"/>
            </p:cNvSpPr>
            <p:nvPr/>
          </p:nvSpPr>
          <p:spPr bwMode="auto">
            <a:xfrm>
              <a:off x="1763713" y="1700213"/>
              <a:ext cx="5076825" cy="2881312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 b="0">
                <a:effectLst/>
              </a:endParaRPr>
            </a:p>
          </p:txBody>
        </p:sp>
      </p:grpSp>
      <p:sp>
        <p:nvSpPr>
          <p:cNvPr id="291848" name="10 CuadroTexto"/>
          <p:cNvSpPr txBox="1">
            <a:spLocks noChangeArrowheads="1"/>
          </p:cNvSpPr>
          <p:nvPr/>
        </p:nvSpPr>
        <p:spPr bwMode="auto">
          <a:xfrm>
            <a:off x="642938" y="1248668"/>
            <a:ext cx="8072437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588" indent="12700" algn="ctr">
              <a:spcAft>
                <a:spcPts val="600"/>
              </a:spcAft>
            </a:pPr>
            <a:r>
              <a:rPr lang="es-VE" sz="2400" b="0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Los </a:t>
            </a:r>
            <a:r>
              <a:rPr lang="es-VE" sz="2400" b="0" dirty="0" err="1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Enatiómeros</a:t>
            </a:r>
            <a:r>
              <a:rPr lang="es-VE" sz="2400" b="0" dirty="0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 solo se diferencian en la rotación del plano de luz polarizada</a:t>
            </a: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  <a:buFont typeface="Arial" charset="0"/>
              <a:buChar char="•"/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1588" indent="12700">
              <a:spcAft>
                <a:spcPts val="600"/>
              </a:spcAft>
            </a:pPr>
            <a:endParaRPr lang="es-VE" b="0" dirty="0"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868" name="Picture 2" descr="F09-02-right.GIF006                                            00005046Sumanas' Hard Drive            B4EBCDA7:"/>
          <p:cNvPicPr>
            <a:picLocks noChangeAspect="1" noChangeArrowheads="1"/>
          </p:cNvPicPr>
          <p:nvPr/>
        </p:nvPicPr>
        <p:blipFill>
          <a:blip r:embed="rId2" cstate="print"/>
          <a:srcRect b="55257"/>
          <a:stretch>
            <a:fillRect/>
          </a:stretch>
        </p:blipFill>
        <p:spPr bwMode="auto">
          <a:xfrm>
            <a:off x="794048" y="1423597"/>
            <a:ext cx="4426024" cy="2077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8175" y="3574157"/>
            <a:ext cx="2919809" cy="2879179"/>
            <a:chOff x="240" y="1298"/>
            <a:chExt cx="2398" cy="2256"/>
          </a:xfrm>
        </p:grpSpPr>
        <p:pic>
          <p:nvPicPr>
            <p:cNvPr id="29287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 l="3571" t="16338" r="74112" b="6876"/>
            <a:stretch>
              <a:fillRect/>
            </a:stretch>
          </p:blipFill>
          <p:spPr bwMode="auto">
            <a:xfrm>
              <a:off x="240" y="1298"/>
              <a:ext cx="1200" cy="2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2871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0" y="1298"/>
              <a:ext cx="1198" cy="2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2872" name="Text Box 7"/>
          <p:cNvSpPr txBox="1">
            <a:spLocks noChangeArrowheads="1"/>
          </p:cNvSpPr>
          <p:nvPr/>
        </p:nvSpPr>
        <p:spPr bwMode="auto">
          <a:xfrm>
            <a:off x="5817815" y="1559000"/>
            <a:ext cx="2714625" cy="1077912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600" b="1" dirty="0">
                <a:effectLst/>
                <a:latin typeface="Book Antiqua" pitchFamily="18" charset="0"/>
              </a:rPr>
              <a:t>La proyección de Fischer permite representar las formas </a:t>
            </a:r>
            <a:r>
              <a:rPr lang="es-VE" sz="1600" b="1" dirty="0" err="1">
                <a:effectLst/>
                <a:latin typeface="Book Antiqua" pitchFamily="18" charset="0"/>
              </a:rPr>
              <a:t>enantioméricas</a:t>
            </a:r>
            <a:r>
              <a:rPr lang="es-VE" sz="1600" b="1" dirty="0">
                <a:effectLst/>
                <a:latin typeface="Book Antiqua" pitchFamily="18" charset="0"/>
              </a:rPr>
              <a:t> en el papel</a:t>
            </a:r>
          </a:p>
        </p:txBody>
      </p:sp>
      <p:sp>
        <p:nvSpPr>
          <p:cNvPr id="292873" name="Text Box 7"/>
          <p:cNvSpPr txBox="1">
            <a:spLocks noChangeArrowheads="1"/>
          </p:cNvSpPr>
          <p:nvPr/>
        </p:nvSpPr>
        <p:spPr bwMode="auto">
          <a:xfrm>
            <a:off x="5868144" y="3143052"/>
            <a:ext cx="2714625" cy="862012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600" b="1" dirty="0">
                <a:solidFill>
                  <a:srgbClr val="FF0000"/>
                </a:solidFill>
                <a:effectLst/>
                <a:latin typeface="Book Antiqua" pitchFamily="18" charset="0"/>
              </a:rPr>
              <a:t>!!NO!!</a:t>
            </a:r>
            <a:r>
              <a:rPr lang="es-VE" sz="1600" b="1" dirty="0">
                <a:effectLst/>
                <a:latin typeface="Book Antiqua" pitchFamily="18" charset="0"/>
              </a:rPr>
              <a:t> hace referencia a la rotación del plano de luz polarizada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89804" y="4565446"/>
            <a:ext cx="2714644" cy="1815882"/>
          </a:xfrm>
          <a:prstGeom prst="rect">
            <a:avLst/>
          </a:prstGeom>
          <a:solidFill>
            <a:schemeClr val="accent1">
              <a:lumMod val="9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1600" b="1" dirty="0">
                <a:effectLst/>
                <a:latin typeface="Book Antiqua" pitchFamily="18" charset="0"/>
                <a:cs typeface="+mn-cs"/>
              </a:rPr>
              <a:t>Se basa en el </a:t>
            </a:r>
            <a:r>
              <a:rPr lang="es-VE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  <a:cs typeface="+mn-cs"/>
              </a:rPr>
              <a:t>–OH 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del carbono </a:t>
            </a:r>
            <a:r>
              <a:rPr lang="es-VE" sz="1600" b="1" dirty="0" err="1">
                <a:effectLst/>
                <a:latin typeface="Book Antiqua" pitchFamily="18" charset="0"/>
                <a:cs typeface="+mn-cs"/>
              </a:rPr>
              <a:t>quiral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 </a:t>
            </a:r>
            <a:r>
              <a:rPr lang="es-VE" sz="1600" b="1" i="1" dirty="0">
                <a:solidFill>
                  <a:srgbClr val="FF0000"/>
                </a:solidFill>
                <a:effectLst/>
                <a:latin typeface="Book Antiqua" pitchFamily="18" charset="0"/>
                <a:cs typeface="+mn-cs"/>
              </a:rPr>
              <a:t>más distal</a:t>
            </a:r>
            <a:r>
              <a:rPr lang="es-VE" sz="1600" b="1" dirty="0">
                <a:solidFill>
                  <a:srgbClr val="FF0000"/>
                </a:solidFill>
                <a:effectLst/>
                <a:latin typeface="Book Antiqua" pitchFamily="18" charset="0"/>
                <a:cs typeface="+mn-cs"/>
              </a:rPr>
              <a:t> 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del grupo carbonilo, si se encuentra a la </a:t>
            </a:r>
            <a:r>
              <a:rPr lang="es-VE" sz="1600" b="1" u="sng" dirty="0">
                <a:effectLst/>
                <a:latin typeface="Book Antiqua" pitchFamily="18" charset="0"/>
                <a:cs typeface="+mn-cs"/>
              </a:rPr>
              <a:t>derecha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 será un </a:t>
            </a:r>
            <a:r>
              <a:rPr lang="es-VE" sz="1600" b="1" u="sng" dirty="0">
                <a:effectLst/>
                <a:latin typeface="Book Antiqua" pitchFamily="18" charset="0"/>
                <a:cs typeface="+mn-cs"/>
              </a:rPr>
              <a:t>compuesto </a:t>
            </a:r>
            <a:r>
              <a:rPr lang="es-VE" sz="1600" b="1" u="sng" dirty="0"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D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, si se encuentra a la </a:t>
            </a:r>
            <a:r>
              <a:rPr lang="es-VE" sz="1600" b="1" u="sng" dirty="0">
                <a:effectLst/>
                <a:latin typeface="Book Antiqua" pitchFamily="18" charset="0"/>
                <a:cs typeface="+mn-cs"/>
              </a:rPr>
              <a:t>izquierda</a:t>
            </a:r>
            <a:r>
              <a:rPr lang="es-VE" sz="1600" b="1" dirty="0">
                <a:effectLst/>
                <a:latin typeface="Book Antiqua" pitchFamily="18" charset="0"/>
                <a:cs typeface="+mn-cs"/>
              </a:rPr>
              <a:t> será un </a:t>
            </a:r>
            <a:r>
              <a:rPr lang="es-VE" sz="1600" b="1" dirty="0">
                <a:solidFill>
                  <a:srgbClr val="FF0000"/>
                </a:solidFill>
                <a:effectLst/>
                <a:latin typeface="Book Antiqua" pitchFamily="18" charset="0"/>
                <a:cs typeface="+mn-cs"/>
              </a:rPr>
              <a:t>compuesto </a:t>
            </a:r>
            <a:r>
              <a:rPr lang="es-VE" sz="1600" b="1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L</a:t>
            </a:r>
            <a:endParaRPr lang="es-VE" sz="1600" b="1" dirty="0">
              <a:solidFill>
                <a:srgbClr val="FF00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  <a:cs typeface="Arial" pitchFamily="34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8229600" cy="692150"/>
          </a:xfrm>
        </p:spPr>
        <p:txBody>
          <a:bodyPr/>
          <a:lstStyle/>
          <a:p>
            <a:pPr eaLnBrk="1" hangingPunct="1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Contenido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991269"/>
            <a:ext cx="82296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+mj-lt"/>
              <a:buAutoNum type="arabicPeriod"/>
            </a:pPr>
            <a:r>
              <a:rPr lang="es-ES" sz="1600" b="1" dirty="0" smtClean="0">
                <a:latin typeface="Book Antiqua" pitchFamily="18" charset="0"/>
              </a:rPr>
              <a:t>Definición y funciones</a:t>
            </a:r>
          </a:p>
          <a:p>
            <a:pPr marL="908050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Clasificación en base a la Estructura</a:t>
            </a:r>
          </a:p>
          <a:p>
            <a:pPr marL="631825" indent="-631825" eaLnBrk="1" hangingPunct="1">
              <a:lnSpc>
                <a:spcPct val="90000"/>
              </a:lnSpc>
              <a:buFont typeface="+mj-lt"/>
              <a:buAutoNum type="arabicPeriod" startAt="2"/>
            </a:pPr>
            <a:r>
              <a:rPr lang="es-ES" sz="1600" b="1" dirty="0" smtClean="0">
                <a:latin typeface="Book Antiqua" pitchFamily="18" charset="0"/>
              </a:rPr>
              <a:t>Monosacáridos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Aldosas y </a:t>
            </a:r>
            <a:r>
              <a:rPr lang="es-ES" sz="1200" b="1" dirty="0" err="1" smtClean="0">
                <a:latin typeface="Book Antiqua" pitchFamily="18" charset="0"/>
              </a:rPr>
              <a:t>Cetosas</a:t>
            </a:r>
            <a:endParaRPr lang="es-ES" sz="1200" b="1" dirty="0" smtClean="0">
              <a:latin typeface="Book Antiqua" pitchFamily="18" charset="0"/>
            </a:endParaRP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Isomería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Ciclación de los Monosacáridos</a:t>
            </a:r>
            <a:endParaRPr lang="es-ES" sz="1000" b="1" dirty="0" smtClean="0">
              <a:latin typeface="Book Antiqua" pitchFamily="18" charset="0"/>
            </a:endParaRPr>
          </a:p>
          <a:p>
            <a:pPr marL="631825" indent="-631825" eaLnBrk="1" hangingPunct="1">
              <a:lnSpc>
                <a:spcPct val="90000"/>
              </a:lnSpc>
              <a:buFont typeface="+mj-lt"/>
              <a:buAutoNum type="arabicPeriod" startAt="3"/>
            </a:pPr>
            <a:r>
              <a:rPr lang="es-ES" sz="1600" b="1" dirty="0" smtClean="0">
                <a:latin typeface="Book Antiqua" pitchFamily="18" charset="0"/>
              </a:rPr>
              <a:t>Monosacáridos derivados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Derivados por oxidación: Ácidos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Derivados por reducción: </a:t>
            </a:r>
            <a:r>
              <a:rPr lang="es-ES" sz="1200" b="1" dirty="0" err="1" smtClean="0">
                <a:latin typeface="Book Antiqua" pitchFamily="18" charset="0"/>
              </a:rPr>
              <a:t>Alditoles</a:t>
            </a:r>
            <a:endParaRPr lang="es-ES" sz="1200" b="1" dirty="0" smtClean="0">
              <a:latin typeface="Book Antiqua" pitchFamily="18" charset="0"/>
            </a:endParaRP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err="1" smtClean="0">
                <a:latin typeface="Book Antiqua" pitchFamily="18" charset="0"/>
              </a:rPr>
              <a:t>Desoxiazúcares</a:t>
            </a:r>
            <a:endParaRPr lang="es-ES" sz="1200" b="1" dirty="0" smtClean="0">
              <a:latin typeface="Book Antiqua" pitchFamily="18" charset="0"/>
            </a:endParaRP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err="1" smtClean="0">
                <a:latin typeface="Book Antiqua" pitchFamily="18" charset="0"/>
              </a:rPr>
              <a:t>Aminoazúcares</a:t>
            </a:r>
            <a:endParaRPr lang="es-ES" sz="1200" b="1" dirty="0" smtClean="0">
              <a:latin typeface="Book Antiqua" pitchFamily="18" charset="0"/>
            </a:endParaRP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Esteres fosfato: Azúcares </a:t>
            </a:r>
            <a:r>
              <a:rPr lang="es-ES" sz="1200" b="1" dirty="0" err="1" smtClean="0">
                <a:latin typeface="Book Antiqua" pitchFamily="18" charset="0"/>
              </a:rPr>
              <a:t>fosforilados</a:t>
            </a:r>
            <a:endParaRPr lang="es-ES" sz="1200" b="1" dirty="0" smtClean="0">
              <a:latin typeface="Book Antiqua" pitchFamily="18" charset="0"/>
            </a:endParaRP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Derivados complejos</a:t>
            </a:r>
          </a:p>
          <a:p>
            <a:pPr marL="631825" indent="-631825" eaLnBrk="1" hangingPunct="1">
              <a:lnSpc>
                <a:spcPct val="90000"/>
              </a:lnSpc>
              <a:buFont typeface="+mj-lt"/>
              <a:buAutoNum type="arabicPeriod" startAt="4"/>
            </a:pPr>
            <a:r>
              <a:rPr lang="es-ES" sz="1600" b="1" dirty="0" smtClean="0">
                <a:latin typeface="Book Antiqua" pitchFamily="18" charset="0"/>
              </a:rPr>
              <a:t>Disacáridos</a:t>
            </a:r>
          </a:p>
          <a:p>
            <a:pPr marL="906463" lvl="0" indent="-254000" eaLnBrk="1" hangingPunct="1">
              <a:lnSpc>
                <a:spcPct val="90000"/>
              </a:lnSpc>
            </a:pPr>
            <a:r>
              <a:rPr lang="es-ES" sz="1200" b="1" dirty="0" smtClean="0">
                <a:solidFill>
                  <a:srgbClr val="000000"/>
                </a:solidFill>
                <a:latin typeface="Book Antiqua" pitchFamily="18" charset="0"/>
              </a:rPr>
              <a:t>Formación del enlace O-glicosídico</a:t>
            </a:r>
          </a:p>
          <a:p>
            <a:pPr marL="906463" lvl="0" indent="-254000" eaLnBrk="1" hangingPunct="1">
              <a:lnSpc>
                <a:spcPct val="90000"/>
              </a:lnSpc>
            </a:pPr>
            <a:r>
              <a:rPr lang="es-ES" sz="1200" b="1" dirty="0" smtClean="0">
                <a:solidFill>
                  <a:srgbClr val="000000"/>
                </a:solidFill>
                <a:latin typeface="Book Antiqua" pitchFamily="18" charset="0"/>
              </a:rPr>
              <a:t>Nomenclatura de los Disacáridos</a:t>
            </a:r>
          </a:p>
          <a:p>
            <a:pPr marL="631825" indent="-631825" eaLnBrk="1" hangingPunct="1">
              <a:lnSpc>
                <a:spcPct val="90000"/>
              </a:lnSpc>
              <a:buFont typeface="+mj-lt"/>
              <a:buAutoNum type="arabicPeriod" startAt="5"/>
            </a:pPr>
            <a:r>
              <a:rPr lang="es-ES" sz="1600" b="1" dirty="0" smtClean="0">
                <a:latin typeface="Book Antiqua" pitchFamily="18" charset="0"/>
              </a:rPr>
              <a:t>Polisacáridos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Clasificación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Polisacáridos simples</a:t>
            </a: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smtClean="0">
                <a:latin typeface="Book Antiqua" pitchFamily="18" charset="0"/>
              </a:rPr>
              <a:t>Almidón</a:t>
            </a: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smtClean="0">
                <a:latin typeface="Book Antiqua" pitchFamily="18" charset="0"/>
              </a:rPr>
              <a:t>Glucógeno</a:t>
            </a: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smtClean="0">
                <a:latin typeface="Book Antiqua" pitchFamily="18" charset="0"/>
              </a:rPr>
              <a:t>Celulosa</a:t>
            </a:r>
          </a:p>
          <a:p>
            <a:pPr marL="906463" indent="-254000" eaLnBrk="1" hangingPunct="1">
              <a:lnSpc>
                <a:spcPct val="90000"/>
              </a:lnSpc>
            </a:pPr>
            <a:r>
              <a:rPr lang="es-ES" sz="1200" b="1" dirty="0" smtClean="0">
                <a:latin typeface="Book Antiqua" pitchFamily="18" charset="0"/>
              </a:rPr>
              <a:t>Polisacáridos derivados</a:t>
            </a: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smtClean="0">
                <a:latin typeface="Book Antiqua" pitchFamily="18" charset="0"/>
              </a:rPr>
              <a:t>Quitina</a:t>
            </a: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err="1" smtClean="0">
                <a:latin typeface="Book Antiqua" pitchFamily="18" charset="0"/>
              </a:rPr>
              <a:t>Glicosaminoglicanos</a:t>
            </a:r>
            <a:endParaRPr lang="es-ES" sz="1050" b="1" dirty="0" smtClean="0">
              <a:latin typeface="Book Antiqua" pitchFamily="18" charset="0"/>
            </a:endParaRP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err="1" smtClean="0">
                <a:latin typeface="Book Antiqua" pitchFamily="18" charset="0"/>
              </a:rPr>
              <a:t>Peptidoglicanos</a:t>
            </a:r>
            <a:endParaRPr lang="es-ES" sz="1050" b="1" dirty="0" smtClean="0">
              <a:latin typeface="Book Antiqua" pitchFamily="18" charset="0"/>
            </a:endParaRPr>
          </a:p>
          <a:p>
            <a:pPr marL="1306513" lvl="1" indent="-254000" eaLnBrk="1" hangingPunct="1">
              <a:lnSpc>
                <a:spcPct val="90000"/>
              </a:lnSpc>
              <a:buFont typeface="Arial" pitchFamily="34" charset="0"/>
              <a:buChar char="•"/>
            </a:pPr>
            <a:r>
              <a:rPr lang="es-ES" sz="1050" b="1" dirty="0" err="1" smtClean="0">
                <a:latin typeface="Book Antiqua" pitchFamily="18" charset="0"/>
              </a:rPr>
              <a:t>Glucoconjugados</a:t>
            </a:r>
            <a:endParaRPr lang="es-ES" sz="1050" b="1" dirty="0" smtClean="0">
              <a:latin typeface="Book Antiqua" pitchFamily="18" charset="0"/>
            </a:endParaRPr>
          </a:p>
          <a:p>
            <a:pPr marL="906463" lvl="0" indent="-254000" eaLnBrk="1" hangingPunct="1">
              <a:lnSpc>
                <a:spcPct val="90000"/>
              </a:lnSpc>
            </a:pPr>
            <a:endParaRPr lang="es-ES" sz="1200" b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 marL="631825" indent="-631825" eaLnBrk="1" hangingPunct="1">
              <a:lnSpc>
                <a:spcPct val="90000"/>
              </a:lnSpc>
              <a:buFont typeface="+mj-lt"/>
              <a:buAutoNum type="arabicPeriod" startAt="4"/>
            </a:pPr>
            <a:endParaRPr lang="es-ES" sz="1600" b="1" dirty="0" smtClean="0">
              <a:latin typeface="Book Antiqua" pitchFamily="18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95536" y="1484784"/>
            <a:ext cx="6768752" cy="864096"/>
          </a:xfrm>
          <a:prstGeom prst="rect">
            <a:avLst/>
          </a:prstGeom>
          <a:solidFill>
            <a:srgbClr val="FF6600">
              <a:alpha val="14902"/>
            </a:srgbClr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6" name="5 Rectángulo"/>
          <p:cNvSpPr/>
          <p:nvPr/>
        </p:nvSpPr>
        <p:spPr>
          <a:xfrm>
            <a:off x="395536" y="980728"/>
            <a:ext cx="6768752" cy="504056"/>
          </a:xfrm>
          <a:prstGeom prst="rect">
            <a:avLst/>
          </a:prstGeom>
          <a:solidFill>
            <a:srgbClr val="FF0000">
              <a:alpha val="15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10" name="9 Rectángulo"/>
          <p:cNvSpPr/>
          <p:nvPr/>
        </p:nvSpPr>
        <p:spPr>
          <a:xfrm>
            <a:off x="395536" y="2348880"/>
            <a:ext cx="6768752" cy="144016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5" name="4 Rectángulo"/>
          <p:cNvSpPr/>
          <p:nvPr/>
        </p:nvSpPr>
        <p:spPr>
          <a:xfrm>
            <a:off x="395536" y="3789040"/>
            <a:ext cx="6768752" cy="720080"/>
          </a:xfrm>
          <a:prstGeom prst="rect">
            <a:avLst/>
          </a:prstGeom>
          <a:solidFill>
            <a:srgbClr val="00B05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  <p:sp>
        <p:nvSpPr>
          <p:cNvPr id="9" name="8 Rectángulo"/>
          <p:cNvSpPr/>
          <p:nvPr/>
        </p:nvSpPr>
        <p:spPr>
          <a:xfrm>
            <a:off x="395536" y="4509120"/>
            <a:ext cx="6768752" cy="2088232"/>
          </a:xfrm>
          <a:prstGeom prst="rect">
            <a:avLst/>
          </a:prstGeom>
          <a:solidFill>
            <a:schemeClr val="accent1">
              <a:lumMod val="75000"/>
              <a:alpha val="1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ext Box 2"/>
          <p:cNvSpPr txBox="1">
            <a:spLocks noChangeArrowheads="1"/>
          </p:cNvSpPr>
          <p:nvPr/>
        </p:nvSpPr>
        <p:spPr bwMode="auto">
          <a:xfrm>
            <a:off x="357188" y="2076673"/>
            <a:ext cx="1714500" cy="3108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/>
                <a:latin typeface="Calibri" pitchFamily="34" charset="0"/>
              </a:rPr>
              <a:t>    CHO</a:t>
            </a:r>
          </a:p>
          <a:p>
            <a:r>
              <a:rPr lang="en-US" sz="2800">
                <a:effectLst/>
                <a:latin typeface="Calibri" pitchFamily="34" charset="0"/>
              </a:rPr>
              <a:t>     l</a:t>
            </a:r>
          </a:p>
          <a:p>
            <a:r>
              <a:rPr lang="en-US" sz="2800">
                <a:effectLst/>
                <a:latin typeface="Calibri" pitchFamily="34" charset="0"/>
              </a:rPr>
              <a:t>H-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Calibri" pitchFamily="34" charset="0"/>
              </a:rPr>
              <a:t>-OH</a:t>
            </a:r>
          </a:p>
          <a:p>
            <a:r>
              <a:rPr lang="en-US" sz="2800">
                <a:effectLst/>
                <a:latin typeface="Calibri" pitchFamily="34" charset="0"/>
              </a:rPr>
              <a:t>     l</a:t>
            </a:r>
          </a:p>
          <a:p>
            <a:r>
              <a:rPr lang="en-US" sz="2800">
                <a:effectLst/>
                <a:latin typeface="Calibri" pitchFamily="34" charset="0"/>
              </a:rPr>
              <a:t>H-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Calibri" pitchFamily="34" charset="0"/>
              </a:rPr>
              <a:t>-OH</a:t>
            </a:r>
          </a:p>
          <a:p>
            <a:r>
              <a:rPr lang="en-US" sz="2800">
                <a:effectLst/>
                <a:latin typeface="Calibri" pitchFamily="34" charset="0"/>
              </a:rPr>
              <a:t>     l</a:t>
            </a:r>
          </a:p>
          <a:p>
            <a:r>
              <a:rPr lang="en-US" sz="2800">
                <a:effectLst/>
                <a:latin typeface="Calibri" pitchFamily="34" charset="0"/>
              </a:rPr>
              <a:t>    CH</a:t>
            </a:r>
            <a:r>
              <a:rPr lang="en-US" sz="2800" baseline="-25000">
                <a:effectLst/>
                <a:latin typeface="Calibri" pitchFamily="34" charset="0"/>
              </a:rPr>
              <a:t>2</a:t>
            </a:r>
            <a:r>
              <a:rPr lang="en-US" sz="2800">
                <a:effectLst/>
                <a:latin typeface="Calibri" pitchFamily="34" charset="0"/>
              </a:rPr>
              <a:t>OH </a:t>
            </a:r>
            <a:endParaRPr lang="es-VE" sz="2800" b="0">
              <a:effectLst/>
            </a:endParaRPr>
          </a:p>
        </p:txBody>
      </p:sp>
      <p:sp>
        <p:nvSpPr>
          <p:cNvPr id="293891" name="Text Box 3"/>
          <p:cNvSpPr txBox="1">
            <a:spLocks noChangeArrowheads="1"/>
          </p:cNvSpPr>
          <p:nvPr/>
        </p:nvSpPr>
        <p:spPr bwMode="auto">
          <a:xfrm>
            <a:off x="4714875" y="2076673"/>
            <a:ext cx="1816100" cy="3108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/>
                <a:latin typeface="Calibri" pitchFamily="34" charset="0"/>
              </a:rPr>
              <a:t>       CHO</a:t>
            </a: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HO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effectLst/>
                <a:latin typeface="Calibri" pitchFamily="34" charset="0"/>
              </a:rPr>
              <a:t>H</a:t>
            </a:r>
            <a:endParaRPr lang="en-US" sz="2800">
              <a:effectLst/>
              <a:latin typeface="Times New Roman" pitchFamily="18" charset="0"/>
            </a:endParaRP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  H-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Calibri" pitchFamily="34" charset="0"/>
              </a:rPr>
              <a:t>-OH</a:t>
            </a: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      CH</a:t>
            </a:r>
            <a:r>
              <a:rPr lang="en-US" sz="2800" baseline="-25000">
                <a:effectLst/>
                <a:latin typeface="Calibri" pitchFamily="34" charset="0"/>
              </a:rPr>
              <a:t>2</a:t>
            </a:r>
            <a:r>
              <a:rPr lang="en-US" sz="2800">
                <a:effectLst/>
                <a:latin typeface="Calibri" pitchFamily="34" charset="0"/>
              </a:rPr>
              <a:t>OH </a:t>
            </a:r>
            <a:endParaRPr lang="es-VE" sz="2800" b="0">
              <a:effectLst/>
            </a:endParaRPr>
          </a:p>
        </p:txBody>
      </p:sp>
      <p:sp>
        <p:nvSpPr>
          <p:cNvPr id="293892" name="Text Box 4"/>
          <p:cNvSpPr txBox="1">
            <a:spLocks noChangeArrowheads="1"/>
          </p:cNvSpPr>
          <p:nvPr/>
        </p:nvSpPr>
        <p:spPr bwMode="auto">
          <a:xfrm>
            <a:off x="2428875" y="2076673"/>
            <a:ext cx="1930400" cy="3108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/>
                <a:latin typeface="Calibri" pitchFamily="34" charset="0"/>
              </a:rPr>
              <a:t>       CHO</a:t>
            </a: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HO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effectLst/>
                <a:latin typeface="Calibri" pitchFamily="34" charset="0"/>
              </a:rPr>
              <a:t>H</a:t>
            </a:r>
            <a:endParaRPr lang="en-US" sz="2800">
              <a:effectLst/>
              <a:latin typeface="Times New Roman" pitchFamily="18" charset="0"/>
            </a:endParaRP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HO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effectLst/>
                <a:latin typeface="Calibri" pitchFamily="34" charset="0"/>
              </a:rPr>
              <a:t>H</a:t>
            </a:r>
            <a:endParaRPr lang="en-US" sz="2800">
              <a:effectLst/>
              <a:latin typeface="Times New Roman" pitchFamily="18" charset="0"/>
            </a:endParaRP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      CH</a:t>
            </a:r>
            <a:r>
              <a:rPr lang="en-US" sz="2800" baseline="-25000">
                <a:effectLst/>
                <a:latin typeface="Calibri" pitchFamily="34" charset="0"/>
              </a:rPr>
              <a:t>2</a:t>
            </a:r>
            <a:r>
              <a:rPr lang="en-US" sz="2800">
                <a:effectLst/>
                <a:latin typeface="Calibri" pitchFamily="34" charset="0"/>
              </a:rPr>
              <a:t>OH </a:t>
            </a:r>
            <a:endParaRPr lang="es-VE" sz="2800" b="0">
              <a:effectLst/>
            </a:endParaRPr>
          </a:p>
        </p:txBody>
      </p:sp>
      <p:sp>
        <p:nvSpPr>
          <p:cNvPr id="293893" name="Text Box 5"/>
          <p:cNvSpPr txBox="1">
            <a:spLocks noChangeArrowheads="1"/>
          </p:cNvSpPr>
          <p:nvPr/>
        </p:nvSpPr>
        <p:spPr bwMode="auto">
          <a:xfrm>
            <a:off x="6858000" y="2148111"/>
            <a:ext cx="2079625" cy="3108325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effectLst/>
                <a:latin typeface="Calibri" pitchFamily="34" charset="0"/>
              </a:rPr>
              <a:t>       CHO</a:t>
            </a: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   H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effectLst/>
                <a:latin typeface="Calibri" pitchFamily="34" charset="0"/>
              </a:rPr>
              <a:t>OH</a:t>
            </a:r>
            <a:endParaRPr lang="en-US" sz="2800">
              <a:effectLst/>
              <a:latin typeface="Times New Roman" pitchFamily="18" charset="0"/>
            </a:endParaRP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HO</a:t>
            </a:r>
            <a:r>
              <a:rPr lang="en-US" sz="2800">
                <a:effectLst/>
                <a:latin typeface="Times New Roman" pitchFamily="18" charset="0"/>
              </a:rPr>
              <a:t>-</a:t>
            </a:r>
            <a:r>
              <a:rPr lang="en-US" sz="2800">
                <a:solidFill>
                  <a:srgbClr val="FF0000"/>
                </a:solidFill>
                <a:effectLst/>
                <a:latin typeface="Calibri" pitchFamily="34" charset="0"/>
              </a:rPr>
              <a:t>C</a:t>
            </a:r>
            <a:r>
              <a:rPr lang="en-US" sz="2800">
                <a:effectLst/>
                <a:latin typeface="Calibri" pitchFamily="34" charset="0"/>
              </a:rPr>
              <a:t>-H</a:t>
            </a:r>
          </a:p>
          <a:p>
            <a:r>
              <a:rPr lang="en-US" sz="2800">
                <a:effectLst/>
                <a:latin typeface="Calibri" pitchFamily="34" charset="0"/>
              </a:rPr>
              <a:t>        l</a:t>
            </a:r>
          </a:p>
          <a:p>
            <a:r>
              <a:rPr lang="en-US" sz="2800">
                <a:effectLst/>
                <a:latin typeface="Calibri" pitchFamily="34" charset="0"/>
              </a:rPr>
              <a:t>       CH</a:t>
            </a:r>
            <a:r>
              <a:rPr lang="en-US" sz="2800" baseline="-25000">
                <a:effectLst/>
                <a:latin typeface="Calibri" pitchFamily="34" charset="0"/>
              </a:rPr>
              <a:t>2</a:t>
            </a:r>
            <a:r>
              <a:rPr lang="en-US" sz="2800">
                <a:effectLst/>
                <a:latin typeface="Calibri" pitchFamily="34" charset="0"/>
              </a:rPr>
              <a:t>OH </a:t>
            </a:r>
            <a:endParaRPr lang="es-VE" sz="2800" b="0">
              <a:effectLst/>
            </a:endParaRPr>
          </a:p>
        </p:txBody>
      </p:sp>
      <p:sp>
        <p:nvSpPr>
          <p:cNvPr id="293894" name="TextBox 31"/>
          <p:cNvSpPr txBox="1">
            <a:spLocks noChangeArrowheads="1"/>
          </p:cNvSpPr>
          <p:nvPr/>
        </p:nvSpPr>
        <p:spPr bwMode="auto">
          <a:xfrm>
            <a:off x="1428750" y="1433736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3200" b="0">
                <a:effectLst/>
                <a:latin typeface="Book Antiqua" pitchFamily="18" charset="0"/>
              </a:rPr>
              <a:t>Eritrosa</a:t>
            </a:r>
          </a:p>
        </p:txBody>
      </p:sp>
      <p:sp>
        <p:nvSpPr>
          <p:cNvPr id="9" name="TextBox 31"/>
          <p:cNvSpPr txBox="1">
            <a:spLocks noChangeArrowheads="1"/>
          </p:cNvSpPr>
          <p:nvPr/>
        </p:nvSpPr>
        <p:spPr bwMode="auto">
          <a:xfrm>
            <a:off x="500063" y="5291361"/>
            <a:ext cx="86439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>
                <a:effectLst/>
                <a:latin typeface="Book Antiqua" pitchFamily="18" charset="0"/>
              </a:rPr>
              <a:t>D-Eritrosa                        L-Eritrosa                        D-Treosa                 L-Treosa</a:t>
            </a:r>
          </a:p>
        </p:txBody>
      </p:sp>
      <p:sp>
        <p:nvSpPr>
          <p:cNvPr id="293897" name="TextBox 31"/>
          <p:cNvSpPr txBox="1">
            <a:spLocks noChangeArrowheads="1"/>
          </p:cNvSpPr>
          <p:nvPr/>
        </p:nvSpPr>
        <p:spPr bwMode="auto">
          <a:xfrm>
            <a:off x="6000750" y="1433736"/>
            <a:ext cx="1785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VE" sz="3200" b="0">
                <a:effectLst/>
                <a:latin typeface="Book Antiqua" pitchFamily="18" charset="0"/>
              </a:rPr>
              <a:t>Treosa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1739031" y="6093296"/>
            <a:ext cx="5929313" cy="338137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600" b="1">
                <a:effectLst/>
                <a:latin typeface="Book Antiqua" pitchFamily="18" charset="0"/>
              </a:rPr>
              <a:t>EN LA NATURALEZA PREDOMINAN LAS FORMAS D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Isomería- Nomenclatura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6"/>
          <p:cNvPicPr>
            <a:picLocks noChangeAspect="1" noChangeArrowheads="1"/>
          </p:cNvPicPr>
          <p:nvPr/>
        </p:nvPicPr>
        <p:blipFill>
          <a:blip r:embed="rId2" cstate="print"/>
          <a:srcRect l="33047" b="10109"/>
          <a:stretch>
            <a:fillRect/>
          </a:stretch>
        </p:blipFill>
        <p:spPr bwMode="auto">
          <a:xfrm>
            <a:off x="1714500" y="1643063"/>
            <a:ext cx="511175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42938" y="5357813"/>
            <a:ext cx="7715250" cy="64611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s-VE" b="1">
                <a:effectLst/>
                <a:latin typeface="Book Antiqua" pitchFamily="18" charset="0"/>
                <a:ea typeface="Calibri" pitchFamily="34" charset="0"/>
                <a:cs typeface="Times New Roman" pitchFamily="18" charset="0"/>
              </a:rPr>
              <a:t>Se considera que un monosacárido es epímero de otro cuando difiere de este en la configuración de un solo átomo de carbono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9512" y="1213852"/>
            <a:ext cx="8229600" cy="6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Epímeros</a:t>
            </a:r>
            <a:endParaRPr kumimoji="0" lang="es-V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5940" name="Imagen 5"/>
          <p:cNvPicPr>
            <a:picLocks noChangeAspect="1" noChangeArrowheads="1"/>
          </p:cNvPicPr>
          <p:nvPr/>
        </p:nvPicPr>
        <p:blipFill>
          <a:blip r:embed="rId2" cstate="print"/>
          <a:srcRect b="7227"/>
          <a:stretch>
            <a:fillRect/>
          </a:stretch>
        </p:blipFill>
        <p:spPr bwMode="auto">
          <a:xfrm>
            <a:off x="1331640" y="1660003"/>
            <a:ext cx="7022554" cy="2516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F09-04.0.GIF009                                                00005046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5802" y="4307418"/>
            <a:ext cx="4728486" cy="240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Isomería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1213852"/>
            <a:ext cx="8229600" cy="630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VE" sz="2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Book Antiqua" pitchFamily="18" charset="0"/>
                <a:ea typeface="+mn-ea"/>
                <a:cs typeface="+mn-cs"/>
              </a:rPr>
              <a:t>Epímeros</a:t>
            </a:r>
            <a:endParaRPr kumimoji="0" lang="es-VE" sz="2000" b="1" i="0" u="none" strike="noStrike" kern="0" cap="none" spc="0" normalizeH="0" baseline="0" noProof="0" dirty="0" smtClean="0">
              <a:ln>
                <a:noFill/>
              </a:ln>
              <a:solidFill>
                <a:srgbClr val="333399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050" b="1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VE" sz="18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571500" marR="0" lvl="0" indent="-4572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VE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394892"/>
            <a:ext cx="8072437" cy="297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s-VE" sz="2400" b="1" dirty="0">
                <a:effectLst/>
                <a:latin typeface="Book Antiqua" pitchFamily="18" charset="0"/>
              </a:rPr>
              <a:t>En la naturaleza las </a:t>
            </a:r>
            <a:r>
              <a:rPr lang="es-VE" sz="2400" b="1" dirty="0" err="1">
                <a:effectLst/>
                <a:latin typeface="Book Antiqua" pitchFamily="18" charset="0"/>
              </a:rPr>
              <a:t>aldotetrosas</a:t>
            </a:r>
            <a:r>
              <a:rPr lang="es-VE" sz="2400" b="1" dirty="0">
                <a:effectLst/>
                <a:latin typeface="Book Antiqua" pitchFamily="18" charset="0"/>
              </a:rPr>
              <a:t> y todos los monosacáridos de cinco o más átomos de carbono suelen encontrarse formando anillos</a:t>
            </a:r>
          </a:p>
          <a:p>
            <a:pPr marL="342900" indent="-342900"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</p:txBody>
      </p:sp>
      <p:pic>
        <p:nvPicPr>
          <p:cNvPr id="296966" name="Picture 9" descr="C:\Users\User\Pictures\Universidad\animagluco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813" y="2715344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322884"/>
            <a:ext cx="8072437" cy="2970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s-VE" sz="2400" b="1" dirty="0">
                <a:effectLst/>
                <a:latin typeface="Book Antiqua" pitchFamily="18" charset="0"/>
              </a:rPr>
              <a:t>Nuevo enlace covalente entre el carbonilo y cualquiera de los OH, dependiendo de cual sea, </a:t>
            </a:r>
            <a:r>
              <a:rPr lang="es-VE" sz="2400" b="1" dirty="0" err="1">
                <a:effectLst/>
                <a:latin typeface="Book Antiqua" pitchFamily="18" charset="0"/>
              </a:rPr>
              <a:t>seran</a:t>
            </a:r>
            <a:r>
              <a:rPr lang="es-VE" sz="2400" b="1" dirty="0">
                <a:effectLst/>
                <a:latin typeface="Book Antiqua" pitchFamily="18" charset="0"/>
              </a:rPr>
              <a:t>     </a:t>
            </a:r>
            <a:r>
              <a:rPr lang="es-VE" sz="2400" b="1" dirty="0" err="1">
                <a:effectLst/>
                <a:latin typeface="Book Antiqua" pitchFamily="18" charset="0"/>
              </a:rPr>
              <a:t>Furanosas</a:t>
            </a:r>
            <a:r>
              <a:rPr lang="es-VE" sz="2400" b="1" dirty="0">
                <a:effectLst/>
                <a:latin typeface="Book Antiqua" pitchFamily="18" charset="0"/>
              </a:rPr>
              <a:t> (5 eslabones) o </a:t>
            </a:r>
            <a:r>
              <a:rPr lang="es-VE" sz="2400" b="1" dirty="0" err="1">
                <a:effectLst/>
                <a:latin typeface="Book Antiqua" pitchFamily="18" charset="0"/>
              </a:rPr>
              <a:t>Piranosas</a:t>
            </a:r>
            <a:r>
              <a:rPr lang="es-VE" sz="2400" b="1" dirty="0">
                <a:effectLst/>
                <a:latin typeface="Book Antiqua" pitchFamily="18" charset="0"/>
              </a:rPr>
              <a:t> (6 eslabones)</a:t>
            </a:r>
          </a:p>
          <a:p>
            <a:pPr marL="342900" indent="-342900"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</p:txBody>
      </p:sp>
      <p:pic>
        <p:nvPicPr>
          <p:cNvPr id="299014" name="Picture 2" descr="C:\Users\User\Desktop\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60587" y="2811165"/>
            <a:ext cx="5419725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584821"/>
            <a:ext cx="8072437" cy="27082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s-VE" sz="2000" b="1" dirty="0">
                <a:effectLst/>
                <a:latin typeface="Book Antiqua" pitchFamily="18" charset="0"/>
              </a:rPr>
              <a:t>La ciclación, implica la reacción de un aldehído (aldosas) o una cetona (</a:t>
            </a:r>
            <a:r>
              <a:rPr lang="es-VE" sz="2000" b="1" dirty="0" err="1">
                <a:effectLst/>
                <a:latin typeface="Book Antiqua" pitchFamily="18" charset="0"/>
              </a:rPr>
              <a:t>cetosas</a:t>
            </a:r>
            <a:r>
              <a:rPr lang="es-VE" sz="2000" b="1" dirty="0">
                <a:effectLst/>
                <a:latin typeface="Book Antiqua" pitchFamily="18" charset="0"/>
              </a:rPr>
              <a:t>) con un alcohol, originando en el primer caso un </a:t>
            </a:r>
            <a:r>
              <a:rPr lang="es-VE" sz="2000" b="1" dirty="0" err="1">
                <a:effectLst/>
                <a:latin typeface="Book Antiqua" pitchFamily="18" charset="0"/>
              </a:rPr>
              <a:t>hemiacetal</a:t>
            </a:r>
            <a:r>
              <a:rPr lang="es-VE" sz="2000" b="1" dirty="0">
                <a:effectLst/>
                <a:latin typeface="Book Antiqua" pitchFamily="18" charset="0"/>
              </a:rPr>
              <a:t> y en el segundo un </a:t>
            </a:r>
            <a:r>
              <a:rPr lang="es-VE" sz="2000" b="1" dirty="0" err="1">
                <a:effectLst/>
                <a:latin typeface="Book Antiqua" pitchFamily="18" charset="0"/>
              </a:rPr>
              <a:t>hemicetal</a:t>
            </a:r>
            <a:endParaRPr lang="es-VE" sz="2000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</p:txBody>
      </p:sp>
      <p:pic>
        <p:nvPicPr>
          <p:cNvPr id="301062" name="Imagen 1" descr="&#10;F09-05.GIF011                                                  00005046Sumanas' Hard Drive            B4EBCDA7:"/>
          <p:cNvPicPr>
            <a:picLocks noChangeAspect="1" noChangeArrowheads="1"/>
          </p:cNvPicPr>
          <p:nvPr/>
        </p:nvPicPr>
        <p:blipFill>
          <a:blip r:embed="rId3" cstate="print"/>
          <a:srcRect r="46310"/>
          <a:stretch>
            <a:fillRect/>
          </a:stretch>
        </p:blipFill>
        <p:spPr bwMode="auto">
          <a:xfrm>
            <a:off x="1285875" y="2876897"/>
            <a:ext cx="6581775" cy="3360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63934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100708"/>
            <a:ext cx="8072437" cy="2400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es-VE" sz="2000" b="1" dirty="0">
                <a:effectLst/>
                <a:latin typeface="Book Antiqua" pitchFamily="18" charset="0"/>
              </a:rPr>
              <a:t>Surge un nuevo centro </a:t>
            </a:r>
            <a:r>
              <a:rPr lang="es-VE" sz="2000" b="1" dirty="0" err="1">
                <a:effectLst/>
                <a:latin typeface="Book Antiqua" pitchFamily="18" charset="0"/>
              </a:rPr>
              <a:t>quiral</a:t>
            </a:r>
            <a:r>
              <a:rPr lang="es-VE" sz="2000" b="1" dirty="0">
                <a:effectLst/>
                <a:latin typeface="Book Antiqua" pitchFamily="18" charset="0"/>
              </a:rPr>
              <a:t> (carbono </a:t>
            </a:r>
            <a:r>
              <a:rPr lang="es-VE" sz="2000" b="1" dirty="0" err="1">
                <a:effectLst/>
                <a:latin typeface="Book Antiqua" pitchFamily="18" charset="0"/>
              </a:rPr>
              <a:t>anomérico</a:t>
            </a:r>
            <a:r>
              <a:rPr lang="es-VE" sz="2000" b="1" dirty="0">
                <a:effectLst/>
                <a:latin typeface="Book Antiqua" pitchFamily="18" charset="0"/>
              </a:rPr>
              <a:t>) y por tanto dos nuevas formas </a:t>
            </a:r>
            <a:r>
              <a:rPr lang="es-VE" sz="2000" b="1" dirty="0" err="1">
                <a:effectLst/>
                <a:latin typeface="Book Antiqua" pitchFamily="18" charset="0"/>
              </a:rPr>
              <a:t>isoméricas</a:t>
            </a:r>
            <a:r>
              <a:rPr lang="es-VE" sz="2000" b="1" dirty="0">
                <a:effectLst/>
                <a:latin typeface="Book Antiqua" pitchFamily="18" charset="0"/>
              </a:rPr>
              <a:t> </a:t>
            </a:r>
            <a:r>
              <a:rPr lang="el-GR" sz="2000" b="1" dirty="0">
                <a:effectLst/>
                <a:latin typeface="Book Antiqua" pitchFamily="18" charset="0"/>
              </a:rPr>
              <a:t>α</a:t>
            </a:r>
            <a:r>
              <a:rPr lang="es-VE" sz="2000" b="1" dirty="0">
                <a:effectLst/>
                <a:latin typeface="Book Antiqua" pitchFamily="18" charset="0"/>
              </a:rPr>
              <a:t> y </a:t>
            </a:r>
            <a:r>
              <a:rPr lang="el-GR" sz="2000" b="1" dirty="0">
                <a:effectLst/>
                <a:latin typeface="Book Antiqua" pitchFamily="18" charset="0"/>
              </a:rPr>
              <a:t>β</a:t>
            </a:r>
            <a:endParaRPr lang="es-VE" sz="2000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buFont typeface="Arial" charset="0"/>
              <a:buChar char="•"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</a:pPr>
            <a:endParaRPr lang="es-VE" b="1" dirty="0">
              <a:effectLst/>
              <a:latin typeface="Book Antiqua" pitchFamily="18" charset="0"/>
            </a:endParaRPr>
          </a:p>
        </p:txBody>
      </p:sp>
      <p:pic>
        <p:nvPicPr>
          <p:cNvPr id="303110" name="Imagen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1853654"/>
            <a:ext cx="4097338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3111" name="Imagen 1" descr="07_11"/>
          <p:cNvPicPr>
            <a:picLocks noChangeAspect="1" noChangeArrowheads="1"/>
          </p:cNvPicPr>
          <p:nvPr/>
        </p:nvPicPr>
        <p:blipFill>
          <a:blip r:embed="rId4" cstate="print"/>
          <a:srcRect t="1820"/>
          <a:stretch>
            <a:fillRect/>
          </a:stretch>
        </p:blipFill>
        <p:spPr bwMode="auto">
          <a:xfrm>
            <a:off x="4786313" y="1853654"/>
            <a:ext cx="36734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642938" y="6000750"/>
            <a:ext cx="7715250" cy="646331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s-VE" b="1" dirty="0">
                <a:effectLst/>
                <a:latin typeface="Book Antiqua" pitchFamily="18" charset="0"/>
              </a:rPr>
              <a:t>Si dos monosacáridos solo difieren únicamente en el carbono </a:t>
            </a:r>
            <a:r>
              <a:rPr lang="es-VE" b="1" dirty="0" err="1">
                <a:effectLst/>
                <a:latin typeface="Book Antiqua" pitchFamily="18" charset="0"/>
              </a:rPr>
              <a:t>anomérico</a:t>
            </a:r>
            <a:r>
              <a:rPr lang="es-VE" b="1" dirty="0">
                <a:effectLst/>
                <a:latin typeface="Book Antiqua" pitchFamily="18" charset="0"/>
              </a:rPr>
              <a:t> se denominan </a:t>
            </a:r>
            <a:r>
              <a:rPr lang="es-VE" b="1" dirty="0" err="1">
                <a:solidFill>
                  <a:srgbClr val="FF0000"/>
                </a:solidFill>
                <a:effectLst/>
                <a:latin typeface="Book Antiqua" pitchFamily="18" charset="0"/>
              </a:rPr>
              <a:t>anómeros</a:t>
            </a:r>
            <a:r>
              <a:rPr lang="es-VE" b="1" dirty="0">
                <a:effectLst/>
                <a:latin typeface="Book Antiqua" pitchFamily="18" charset="0"/>
              </a:rPr>
              <a:t>. Pueden </a:t>
            </a:r>
            <a:r>
              <a:rPr lang="es-VE" b="1" dirty="0" err="1">
                <a:effectLst/>
                <a:latin typeface="Book Antiqua" pitchFamily="18" charset="0"/>
              </a:rPr>
              <a:t>interconvertirse</a:t>
            </a:r>
            <a:r>
              <a:rPr lang="es-VE" b="1" dirty="0">
                <a:effectLst/>
                <a:latin typeface="Book Antiqua" pitchFamily="18" charset="0"/>
              </a:rPr>
              <a:t> por </a:t>
            </a:r>
            <a:r>
              <a:rPr lang="es-VE" b="1" dirty="0" err="1">
                <a:solidFill>
                  <a:srgbClr val="FF0000"/>
                </a:solidFill>
                <a:effectLst/>
                <a:latin typeface="Book Antiqua" pitchFamily="18" charset="0"/>
              </a:rPr>
              <a:t>Mutarrotación</a:t>
            </a:r>
            <a:r>
              <a:rPr lang="es-VE" b="1" dirty="0">
                <a:solidFill>
                  <a:srgbClr val="FF0000"/>
                </a:solidFill>
                <a:effectLst/>
                <a:latin typeface="Book Antiqua" pitchFamily="18" charset="0"/>
              </a:rPr>
              <a:t> 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143250" y="3782466"/>
            <a:ext cx="2714625" cy="3381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sz="1600">
                <a:solidFill>
                  <a:srgbClr val="FF0000"/>
                </a:solidFill>
                <a:effectLst/>
                <a:latin typeface="Book Antiqua" pitchFamily="18" charset="0"/>
              </a:rPr>
              <a:t>Proyección de Haworth</a:t>
            </a:r>
            <a:endParaRPr lang="es-VE" sz="1600">
              <a:effectLst/>
              <a:latin typeface="Book Antiqua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0" y="114766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dirty="0">
                <a:effectLst/>
              </a:rPr>
              <a:t>¿Cómo pasar de la proyección de Fischer a la de </a:t>
            </a:r>
            <a:r>
              <a:rPr lang="es-MX" dirty="0" err="1">
                <a:effectLst/>
              </a:rPr>
              <a:t>Haworth</a:t>
            </a:r>
            <a:r>
              <a:rPr lang="es-MX" dirty="0">
                <a:effectLst/>
              </a:rPr>
              <a:t>?</a:t>
            </a:r>
            <a:endParaRPr lang="es-ES" dirty="0">
              <a:effectLst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84213" y="1774725"/>
            <a:ext cx="777557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dirty="0">
                <a:effectLst/>
              </a:rPr>
              <a:t>1°: Se dibuja el anillo de 6 miembros con el oxígeno a la derecha y arriba (En caso de </a:t>
            </a:r>
            <a:r>
              <a:rPr lang="es-ES" dirty="0" err="1">
                <a:effectLst/>
              </a:rPr>
              <a:t>furanosa</a:t>
            </a:r>
            <a:r>
              <a:rPr lang="es-ES" dirty="0">
                <a:effectLst/>
              </a:rPr>
              <a:t> se procede igual). Se numeran los carbonos. </a:t>
            </a:r>
          </a:p>
          <a:p>
            <a:endParaRPr lang="es-ES" dirty="0">
              <a:effectLst/>
            </a:endParaRPr>
          </a:p>
          <a:p>
            <a:r>
              <a:rPr lang="es-ES" dirty="0">
                <a:effectLst/>
              </a:rPr>
              <a:t>2°: Si es un D </a:t>
            </a:r>
            <a:r>
              <a:rPr lang="es-ES" dirty="0" err="1">
                <a:effectLst/>
              </a:rPr>
              <a:t>monosacárido</a:t>
            </a:r>
            <a:r>
              <a:rPr lang="es-ES" dirty="0">
                <a:effectLst/>
              </a:rPr>
              <a:t>, el grupo terminal(–CH</a:t>
            </a:r>
            <a:r>
              <a:rPr lang="es-ES" baseline="-25000" dirty="0">
                <a:effectLst/>
              </a:rPr>
              <a:t>2</a:t>
            </a:r>
            <a:r>
              <a:rPr lang="es-ES" dirty="0">
                <a:effectLst/>
              </a:rPr>
              <a:t>OH) se representa arriba del anillo y si fuera de la serie L,  abajo.</a:t>
            </a:r>
          </a:p>
          <a:p>
            <a:endParaRPr lang="es-ES" dirty="0">
              <a:effectLst/>
            </a:endParaRPr>
          </a:p>
          <a:p>
            <a:r>
              <a:rPr lang="es-ES" dirty="0">
                <a:effectLst/>
              </a:rPr>
              <a:t>3°: Los -OH que en Fischer están a la derecha, se representan abajo en la fórmula de </a:t>
            </a:r>
            <a:r>
              <a:rPr lang="es-ES" dirty="0" err="1">
                <a:effectLst/>
              </a:rPr>
              <a:t>Haworth</a:t>
            </a:r>
            <a:r>
              <a:rPr lang="es-ES" dirty="0">
                <a:effectLst/>
              </a:rPr>
              <a:t> y los que están a la izquierda, se representarán arriba del anillo.</a:t>
            </a:r>
          </a:p>
          <a:p>
            <a:endParaRPr lang="es-ES" dirty="0">
              <a:effectLst/>
            </a:endParaRPr>
          </a:p>
          <a:p>
            <a:r>
              <a:rPr lang="es-ES" dirty="0">
                <a:effectLst/>
              </a:rPr>
              <a:t>4° Generalmente, los grupos –OH se representan con palitos y los de hidrógeno no se representan.</a:t>
            </a:r>
          </a:p>
          <a:p>
            <a:endParaRPr lang="es-MX" dirty="0">
              <a:effectLst/>
            </a:endParaRPr>
          </a:p>
          <a:p>
            <a:r>
              <a:rPr lang="es-MX" dirty="0">
                <a:effectLst/>
              </a:rPr>
              <a:t>5° Se respeta la posición del carbono </a:t>
            </a:r>
            <a:r>
              <a:rPr lang="es-MX" dirty="0" err="1">
                <a:effectLst/>
              </a:rPr>
              <a:t>anomérico</a:t>
            </a:r>
            <a:r>
              <a:rPr lang="es-MX" dirty="0">
                <a:effectLst/>
              </a:rPr>
              <a:t> </a:t>
            </a:r>
            <a:r>
              <a:rPr lang="es-MX" dirty="0">
                <a:effectLst/>
                <a:sym typeface="Symbol" pitchFamily="18" charset="2"/>
              </a:rPr>
              <a:t> y 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57750" y="6442075"/>
            <a:ext cx="4286250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7913" indent="-1077913" algn="r"/>
            <a:r>
              <a:rPr lang="es-VE" sz="1000" b="0">
                <a:effectLst/>
                <a:latin typeface="Book Antiqua" pitchFamily="18" charset="0"/>
              </a:rPr>
              <a:t>Tomado de CIARLETTA, Enastella. </a:t>
            </a:r>
            <a:r>
              <a:rPr lang="es-VE" sz="1000" u="sng">
                <a:effectLst/>
                <a:latin typeface="Book Antiqua" pitchFamily="18" charset="0"/>
              </a:rPr>
              <a:t>Estructura de Carbohidratos </a:t>
            </a:r>
            <a:r>
              <a:rPr lang="es-VE" sz="1000" b="0">
                <a:effectLst/>
                <a:latin typeface="Book Antiqua" pitchFamily="18" charset="0"/>
              </a:rPr>
              <a:t>(presentación en Power Point) 2008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-36512" y="1156682"/>
            <a:ext cx="9144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>
                <a:effectLst/>
              </a:rPr>
              <a:t>¿Cómo pasar de la proyección de Fischer a la de </a:t>
            </a:r>
            <a:r>
              <a:rPr lang="es-MX" sz="2000" dirty="0" err="1">
                <a:effectLst/>
              </a:rPr>
              <a:t>Haworth</a:t>
            </a:r>
            <a:r>
              <a:rPr lang="es-MX" sz="2000" dirty="0">
                <a:effectLst/>
              </a:rPr>
              <a:t>?</a:t>
            </a:r>
            <a:endParaRPr lang="es-ES" sz="2000" dirty="0">
              <a:effectLst/>
            </a:endParaRP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 rot="5400000">
            <a:off x="3497844" y="2618063"/>
            <a:ext cx="669415" cy="2971757"/>
            <a:chOff x="2562" y="1333"/>
            <a:chExt cx="500" cy="2052"/>
          </a:xfrm>
        </p:grpSpPr>
        <p:sp>
          <p:nvSpPr>
            <p:cNvPr id="306180" name="Line 13"/>
            <p:cNvSpPr>
              <a:spLocks noChangeShapeType="1"/>
            </p:cNvSpPr>
            <p:nvPr/>
          </p:nvSpPr>
          <p:spPr bwMode="auto">
            <a:xfrm>
              <a:off x="2789" y="1525"/>
              <a:ext cx="46" cy="1633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181" name="Oval 14"/>
            <p:cNvSpPr>
              <a:spLocks noChangeArrowheads="1"/>
            </p:cNvSpPr>
            <p:nvPr/>
          </p:nvSpPr>
          <p:spPr bwMode="auto">
            <a:xfrm>
              <a:off x="2671" y="1333"/>
              <a:ext cx="226" cy="18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s-VE" b="0">
                <a:effectLst/>
              </a:endParaRPr>
            </a:p>
          </p:txBody>
        </p:sp>
        <p:sp>
          <p:nvSpPr>
            <p:cNvPr id="306182" name="AutoShape 15"/>
            <p:cNvSpPr>
              <a:spLocks noChangeArrowheads="1"/>
            </p:cNvSpPr>
            <p:nvPr/>
          </p:nvSpPr>
          <p:spPr bwMode="auto">
            <a:xfrm>
              <a:off x="2723" y="3113"/>
              <a:ext cx="226" cy="272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VE" b="0">
                <a:effectLst/>
              </a:endParaRPr>
            </a:p>
          </p:txBody>
        </p:sp>
        <p:sp>
          <p:nvSpPr>
            <p:cNvPr id="306183" name="Line 16"/>
            <p:cNvSpPr>
              <a:spLocks noChangeShapeType="1"/>
            </p:cNvSpPr>
            <p:nvPr/>
          </p:nvSpPr>
          <p:spPr bwMode="auto">
            <a:xfrm>
              <a:off x="2789" y="1797"/>
              <a:ext cx="22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184" name="Line 17"/>
            <p:cNvSpPr>
              <a:spLocks noChangeShapeType="1"/>
            </p:cNvSpPr>
            <p:nvPr/>
          </p:nvSpPr>
          <p:spPr bwMode="auto">
            <a:xfrm>
              <a:off x="2562" y="2069"/>
              <a:ext cx="22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185" name="Line 18"/>
            <p:cNvSpPr>
              <a:spLocks noChangeShapeType="1"/>
            </p:cNvSpPr>
            <p:nvPr/>
          </p:nvSpPr>
          <p:spPr bwMode="auto">
            <a:xfrm>
              <a:off x="2835" y="2387"/>
              <a:ext cx="22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186" name="Line 19"/>
            <p:cNvSpPr>
              <a:spLocks noChangeShapeType="1"/>
            </p:cNvSpPr>
            <p:nvPr/>
          </p:nvSpPr>
          <p:spPr bwMode="auto">
            <a:xfrm>
              <a:off x="2835" y="2840"/>
              <a:ext cx="227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2267744" y="1777173"/>
            <a:ext cx="2563356" cy="1579819"/>
            <a:chOff x="3423" y="1207"/>
            <a:chExt cx="1770" cy="1180"/>
          </a:xfrm>
        </p:grpSpPr>
        <p:sp>
          <p:nvSpPr>
            <p:cNvPr id="306188" name="Freeform 30"/>
            <p:cNvSpPr>
              <a:spLocks/>
            </p:cNvSpPr>
            <p:nvPr/>
          </p:nvSpPr>
          <p:spPr bwMode="auto">
            <a:xfrm rot="5400000">
              <a:off x="3424" y="1298"/>
              <a:ext cx="1088" cy="1089"/>
            </a:xfrm>
            <a:custGeom>
              <a:avLst/>
              <a:gdLst>
                <a:gd name="T0" fmla="*/ 0 w 1088"/>
                <a:gd name="T1" fmla="*/ 1089 h 1089"/>
                <a:gd name="T2" fmla="*/ 363 w 1088"/>
                <a:gd name="T3" fmla="*/ 363 h 1089"/>
                <a:gd name="T4" fmla="*/ 1088 w 1088"/>
                <a:gd name="T5" fmla="*/ 0 h 1089"/>
                <a:gd name="T6" fmla="*/ 0 60000 65536"/>
                <a:gd name="T7" fmla="*/ 0 60000 65536"/>
                <a:gd name="T8" fmla="*/ 0 60000 65536"/>
                <a:gd name="T9" fmla="*/ 0 w 1088"/>
                <a:gd name="T10" fmla="*/ 0 h 1089"/>
                <a:gd name="T11" fmla="*/ 1088 w 1088"/>
                <a:gd name="T12" fmla="*/ 1089 h 108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088" h="1089">
                  <a:moveTo>
                    <a:pt x="0" y="1089"/>
                  </a:moveTo>
                  <a:cubicBezTo>
                    <a:pt x="91" y="816"/>
                    <a:pt x="182" y="544"/>
                    <a:pt x="363" y="363"/>
                  </a:cubicBezTo>
                  <a:cubicBezTo>
                    <a:pt x="544" y="182"/>
                    <a:pt x="967" y="60"/>
                    <a:pt x="1088" y="0"/>
                  </a:cubicBezTo>
                </a:path>
              </a:pathLst>
            </a:custGeom>
            <a:noFill/>
            <a:ln w="571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VE" b="0">
                <a:effectLst/>
              </a:endParaRPr>
            </a:p>
          </p:txBody>
        </p:sp>
        <p:sp>
          <p:nvSpPr>
            <p:cNvPr id="306189" name="Text Box 32"/>
            <p:cNvSpPr txBox="1">
              <a:spLocks noChangeArrowheads="1"/>
            </p:cNvSpPr>
            <p:nvPr/>
          </p:nvSpPr>
          <p:spPr bwMode="auto">
            <a:xfrm>
              <a:off x="4286" y="1207"/>
              <a:ext cx="90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>
                  <a:solidFill>
                    <a:srgbClr val="FF0000"/>
                  </a:solidFill>
                  <a:effectLst/>
                </a:rPr>
                <a:t>FORMA</a:t>
              </a:r>
              <a:r>
                <a:rPr lang="es-MX">
                  <a:solidFill>
                    <a:schemeClr val="accent1"/>
                  </a:solidFill>
                  <a:effectLst/>
                </a:rPr>
                <a:t>  </a:t>
              </a:r>
              <a:r>
                <a:rPr lang="es-MX">
                  <a:solidFill>
                    <a:srgbClr val="FF0000"/>
                  </a:solidFill>
                  <a:effectLst/>
                </a:rPr>
                <a:t>D</a:t>
              </a:r>
              <a:endParaRPr lang="es-ES">
                <a:solidFill>
                  <a:srgbClr val="FF0000"/>
                </a:solidFill>
                <a:effectLst/>
              </a:endParaRPr>
            </a:p>
          </p:txBody>
        </p:sp>
      </p:grpSp>
      <p:grpSp>
        <p:nvGrpSpPr>
          <p:cNvPr id="4" name="Group 56"/>
          <p:cNvGrpSpPr>
            <a:grpSpLocks/>
          </p:cNvGrpSpPr>
          <p:nvPr/>
        </p:nvGrpSpPr>
        <p:grpSpPr bwMode="auto">
          <a:xfrm>
            <a:off x="899592" y="1484783"/>
            <a:ext cx="984792" cy="2609379"/>
            <a:chOff x="2472" y="527"/>
            <a:chExt cx="680" cy="2143"/>
          </a:xfrm>
        </p:grpSpPr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472" y="618"/>
              <a:ext cx="500" cy="2052"/>
              <a:chOff x="2562" y="1333"/>
              <a:chExt cx="500" cy="2052"/>
            </a:xfrm>
          </p:grpSpPr>
          <p:sp>
            <p:nvSpPr>
              <p:cNvPr id="306192" name="Line 4"/>
              <p:cNvSpPr>
                <a:spLocks noChangeShapeType="1"/>
              </p:cNvSpPr>
              <p:nvPr/>
            </p:nvSpPr>
            <p:spPr bwMode="auto">
              <a:xfrm>
                <a:off x="2789" y="1525"/>
                <a:ext cx="46" cy="1633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306193" name="Oval 5"/>
              <p:cNvSpPr>
                <a:spLocks noChangeArrowheads="1"/>
              </p:cNvSpPr>
              <p:nvPr/>
            </p:nvSpPr>
            <p:spPr bwMode="auto">
              <a:xfrm>
                <a:off x="2671" y="1333"/>
                <a:ext cx="226" cy="182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s-VE" b="0">
                  <a:effectLst/>
                </a:endParaRPr>
              </a:p>
            </p:txBody>
          </p:sp>
          <p:sp>
            <p:nvSpPr>
              <p:cNvPr id="306194" name="AutoShape 6"/>
              <p:cNvSpPr>
                <a:spLocks noChangeArrowheads="1"/>
              </p:cNvSpPr>
              <p:nvPr/>
            </p:nvSpPr>
            <p:spPr bwMode="auto">
              <a:xfrm>
                <a:off x="2723" y="3113"/>
                <a:ext cx="226" cy="272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s-VE" b="0">
                  <a:effectLst/>
                </a:endParaRPr>
              </a:p>
            </p:txBody>
          </p:sp>
          <p:sp>
            <p:nvSpPr>
              <p:cNvPr id="306195" name="Line 7"/>
              <p:cNvSpPr>
                <a:spLocks noChangeShapeType="1"/>
              </p:cNvSpPr>
              <p:nvPr/>
            </p:nvSpPr>
            <p:spPr bwMode="auto">
              <a:xfrm>
                <a:off x="2789" y="1797"/>
                <a:ext cx="227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306196" name="Line 8"/>
              <p:cNvSpPr>
                <a:spLocks noChangeShapeType="1"/>
              </p:cNvSpPr>
              <p:nvPr/>
            </p:nvSpPr>
            <p:spPr bwMode="auto">
              <a:xfrm>
                <a:off x="2562" y="2069"/>
                <a:ext cx="227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306197" name="Line 9"/>
              <p:cNvSpPr>
                <a:spLocks noChangeShapeType="1"/>
              </p:cNvSpPr>
              <p:nvPr/>
            </p:nvSpPr>
            <p:spPr bwMode="auto">
              <a:xfrm>
                <a:off x="2835" y="2387"/>
                <a:ext cx="227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  <p:sp>
            <p:nvSpPr>
              <p:cNvPr id="306198" name="Line 10"/>
              <p:cNvSpPr>
                <a:spLocks noChangeShapeType="1"/>
              </p:cNvSpPr>
              <p:nvPr/>
            </p:nvSpPr>
            <p:spPr bwMode="auto">
              <a:xfrm>
                <a:off x="2835" y="2840"/>
                <a:ext cx="227" cy="0"/>
              </a:xfrm>
              <a:prstGeom prst="line">
                <a:avLst/>
              </a:prstGeom>
              <a:noFill/>
              <a:ln w="57150">
                <a:solidFill>
                  <a:srgbClr val="FF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VE"/>
              </a:p>
            </p:txBody>
          </p:sp>
        </p:grpSp>
        <p:sp>
          <p:nvSpPr>
            <p:cNvPr id="306199" name="Text Box 44"/>
            <p:cNvSpPr txBox="1">
              <a:spLocks noChangeArrowheads="1"/>
            </p:cNvSpPr>
            <p:nvPr/>
          </p:nvSpPr>
          <p:spPr bwMode="auto">
            <a:xfrm>
              <a:off x="2925" y="527"/>
              <a:ext cx="22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MX" sz="2400">
                  <a:solidFill>
                    <a:srgbClr val="FFFF00"/>
                  </a:solidFill>
                  <a:effectLst/>
                  <a:sym typeface="Symbol" pitchFamily="18" charset="2"/>
                </a:rPr>
                <a:t></a:t>
              </a:r>
              <a:endParaRPr lang="es-ES" sz="2400">
                <a:solidFill>
                  <a:srgbClr val="FFFF00"/>
                </a:solidFill>
                <a:effectLst/>
                <a:sym typeface="Symbol" pitchFamily="18" charset="2"/>
              </a:endParaRPr>
            </a:p>
          </p:txBody>
        </p:sp>
      </p:grpSp>
      <p:grpSp>
        <p:nvGrpSpPr>
          <p:cNvPr id="6" name="Group 59"/>
          <p:cNvGrpSpPr>
            <a:grpSpLocks/>
          </p:cNvGrpSpPr>
          <p:nvPr/>
        </p:nvGrpSpPr>
        <p:grpSpPr bwMode="auto">
          <a:xfrm>
            <a:off x="6318250" y="4654550"/>
            <a:ext cx="2501900" cy="1943100"/>
            <a:chOff x="3334" y="1071"/>
            <a:chExt cx="1394" cy="978"/>
          </a:xfrm>
        </p:grpSpPr>
        <p:pic>
          <p:nvPicPr>
            <p:cNvPr id="306201" name="Picture 38" descr="GluPiranosa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34" y="1071"/>
              <a:ext cx="1394" cy="97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6202" name="Rectangle 40"/>
            <p:cNvSpPr>
              <a:spLocks noChangeArrowheads="1"/>
            </p:cNvSpPr>
            <p:nvPr/>
          </p:nvSpPr>
          <p:spPr bwMode="auto">
            <a:xfrm>
              <a:off x="3709" y="1431"/>
              <a:ext cx="45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s-ES" sz="1400">
                  <a:solidFill>
                    <a:srgbClr val="000000"/>
                  </a:solidFill>
                  <a:effectLst/>
                  <a:latin typeface="Book Antiqua" pitchFamily="18" charset="0"/>
                </a:rPr>
                <a:t>CH</a:t>
              </a:r>
              <a:r>
                <a:rPr lang="es-ES" sz="1400" baseline="-25000">
                  <a:solidFill>
                    <a:srgbClr val="000000"/>
                  </a:solidFill>
                  <a:effectLst/>
                  <a:latin typeface="Book Antiqua" pitchFamily="18" charset="0"/>
                </a:rPr>
                <a:t>2</a:t>
              </a:r>
              <a:r>
                <a:rPr lang="es-ES" sz="1400">
                  <a:solidFill>
                    <a:srgbClr val="000000"/>
                  </a:solidFill>
                  <a:effectLst/>
                  <a:latin typeface="Book Antiqua" pitchFamily="18" charset="0"/>
                </a:rPr>
                <a:t>OH</a:t>
              </a:r>
            </a:p>
          </p:txBody>
        </p:sp>
        <p:sp>
          <p:nvSpPr>
            <p:cNvPr id="306203" name="Line 41"/>
            <p:cNvSpPr>
              <a:spLocks noChangeShapeType="1"/>
            </p:cNvSpPr>
            <p:nvPr/>
          </p:nvSpPr>
          <p:spPr bwMode="auto">
            <a:xfrm>
              <a:off x="3807" y="1339"/>
              <a:ext cx="0" cy="1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204" name="Line 42"/>
            <p:cNvSpPr>
              <a:spLocks noChangeShapeType="1"/>
            </p:cNvSpPr>
            <p:nvPr/>
          </p:nvSpPr>
          <p:spPr bwMode="auto">
            <a:xfrm flipV="1">
              <a:off x="3618" y="1395"/>
              <a:ext cx="0" cy="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205" name="Line 43"/>
            <p:cNvSpPr>
              <a:spLocks noChangeShapeType="1"/>
            </p:cNvSpPr>
            <p:nvPr/>
          </p:nvSpPr>
          <p:spPr bwMode="auto">
            <a:xfrm>
              <a:off x="3807" y="1721"/>
              <a:ext cx="0" cy="139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206" name="Line 46"/>
            <p:cNvSpPr>
              <a:spLocks noChangeShapeType="1"/>
            </p:cNvSpPr>
            <p:nvPr/>
          </p:nvSpPr>
          <p:spPr bwMode="auto">
            <a:xfrm>
              <a:off x="4388" y="1581"/>
              <a:ext cx="0" cy="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  <p:sp>
          <p:nvSpPr>
            <p:cNvPr id="306207" name="Line 47"/>
            <p:cNvSpPr>
              <a:spLocks noChangeShapeType="1"/>
            </p:cNvSpPr>
            <p:nvPr/>
          </p:nvSpPr>
          <p:spPr bwMode="auto">
            <a:xfrm>
              <a:off x="4588" y="1402"/>
              <a:ext cx="0" cy="14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VE"/>
            </a:p>
          </p:txBody>
        </p:sp>
      </p:grpSp>
      <p:pic>
        <p:nvPicPr>
          <p:cNvPr id="306208" name="Picture 2" descr="C:\Users\User\Desktop\2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368277"/>
            <a:ext cx="157162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6209" name="Picture 4" descr="C:\Users\User\Desktop\3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813" y="4643438"/>
            <a:ext cx="3714750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6210" name="Text Box 32"/>
          <p:cNvSpPr txBox="1">
            <a:spLocks noChangeArrowheads="1"/>
          </p:cNvSpPr>
          <p:nvPr/>
        </p:nvSpPr>
        <p:spPr bwMode="auto">
          <a:xfrm>
            <a:off x="6643688" y="1796777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>
                <a:solidFill>
                  <a:srgbClr val="FF0000"/>
                </a:solidFill>
                <a:effectLst/>
              </a:rPr>
              <a:t>FORMA  L</a:t>
            </a:r>
            <a:endParaRPr lang="es-ES">
              <a:solidFill>
                <a:srgbClr val="FF0000"/>
              </a:solidFill>
              <a:effectLst/>
            </a:endParaRPr>
          </a:p>
        </p:txBody>
      </p:sp>
      <p:sp>
        <p:nvSpPr>
          <p:cNvPr id="45" name="Text Box 7"/>
          <p:cNvSpPr txBox="1">
            <a:spLocks noChangeArrowheads="1"/>
          </p:cNvSpPr>
          <p:nvPr/>
        </p:nvSpPr>
        <p:spPr bwMode="auto">
          <a:xfrm>
            <a:off x="4857750" y="6442075"/>
            <a:ext cx="4286250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7913" indent="-1077913" algn="r"/>
            <a:r>
              <a:rPr lang="es-VE" sz="1000" b="0">
                <a:effectLst/>
                <a:latin typeface="Book Antiqua" pitchFamily="18" charset="0"/>
              </a:rPr>
              <a:t>Tomado de CIARLETTA, Enastella. </a:t>
            </a:r>
            <a:r>
              <a:rPr lang="es-VE" sz="1000" u="sng">
                <a:effectLst/>
                <a:latin typeface="Book Antiqua" pitchFamily="18" charset="0"/>
              </a:rPr>
              <a:t>Estructura de Carbohidratos </a:t>
            </a:r>
            <a:r>
              <a:rPr lang="es-VE" sz="1000" b="0">
                <a:effectLst/>
                <a:latin typeface="Book Antiqua" pitchFamily="18" charset="0"/>
              </a:rPr>
              <a:t>(presentación en Power Point) 2008</a:t>
            </a:r>
          </a:p>
        </p:txBody>
      </p:sp>
      <p:sp>
        <p:nvSpPr>
          <p:cNvPr id="36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539552" y="1484784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10" y="1362541"/>
            <a:ext cx="8072494" cy="235449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VE" sz="2000" b="1" dirty="0">
                <a:effectLst/>
                <a:latin typeface="Book Antiqua" pitchFamily="18" charset="0"/>
              </a:rPr>
              <a:t>En solución los anillos de monosacáridos no son planos sino que adoptan diferentes formas </a:t>
            </a:r>
            <a:r>
              <a:rPr lang="es-VE" sz="2000" b="1" dirty="0" err="1">
                <a:effectLst/>
                <a:latin typeface="Book Antiqua" pitchFamily="18" charset="0"/>
              </a:rPr>
              <a:t>conformacionales</a:t>
            </a:r>
            <a:r>
              <a:rPr lang="es-VE" sz="2000" b="1" dirty="0">
                <a:effectLst/>
                <a:latin typeface="Book Antiqua" pitchFamily="18" charset="0"/>
              </a:rPr>
              <a:t>. Surgen los </a:t>
            </a:r>
            <a:r>
              <a:rPr lang="es-VE" sz="2000" b="1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isómeros </a:t>
            </a:r>
            <a:r>
              <a:rPr lang="es-VE" sz="2000" b="1" dirty="0" err="1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</a:rPr>
              <a:t>conformacionales</a:t>
            </a:r>
            <a:endParaRPr lang="es-VE" b="1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</a:endParaRPr>
          </a:p>
          <a:p>
            <a:pPr>
              <a:spcAft>
                <a:spcPts val="600"/>
              </a:spcAft>
              <a:defRPr/>
            </a:pPr>
            <a:endParaRPr lang="es-VE" b="1" dirty="0">
              <a:effectLst/>
              <a:latin typeface="Book Antiqua" pitchFamily="18" charset="0"/>
            </a:endParaRPr>
          </a:p>
        </p:txBody>
      </p:sp>
      <p:pic>
        <p:nvPicPr>
          <p:cNvPr id="30720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2428875"/>
            <a:ext cx="4572000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07" name="Imagen 44"/>
          <p:cNvPicPr>
            <a:picLocks noChangeAspect="1" noChangeArrowheads="1"/>
          </p:cNvPicPr>
          <p:nvPr/>
        </p:nvPicPr>
        <p:blipFill>
          <a:blip r:embed="rId4" cstate="print"/>
          <a:srcRect b="49559"/>
          <a:stretch>
            <a:fillRect/>
          </a:stretch>
        </p:blipFill>
        <p:spPr bwMode="auto">
          <a:xfrm>
            <a:off x="4929188" y="2286000"/>
            <a:ext cx="34829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CuadroTexto"/>
          <p:cNvSpPr txBox="1"/>
          <p:nvPr/>
        </p:nvSpPr>
        <p:spPr>
          <a:xfrm>
            <a:off x="5143504" y="4500570"/>
            <a:ext cx="3357586" cy="1754326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La forma </a:t>
            </a:r>
            <a:r>
              <a:rPr lang="es-VE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“en silla</a:t>
            </a:r>
            <a:r>
              <a:rPr lang="es-VE" b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” </a:t>
            </a:r>
            <a:r>
              <a:rPr lang="es-VE" b="1" dirty="0">
                <a:effectLst/>
                <a:latin typeface="Book Antiqua" pitchFamily="18" charset="0"/>
                <a:cs typeface="+mn-cs"/>
              </a:rPr>
              <a:t>es más estable que la forma </a:t>
            </a:r>
            <a:r>
              <a:rPr lang="es-VE" b="1" dirty="0">
                <a:solidFill>
                  <a:srgbClr val="FF0000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“en bote”</a:t>
            </a:r>
          </a:p>
          <a:p>
            <a:pPr algn="ctr"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algn="ctr"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algn="ctr"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La disposición ecuatorial es más favorable estéricamente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457200" y="26064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Ciclación de los </a:t>
            </a:r>
            <a:r>
              <a:rPr lang="es-ES" sz="32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Monoacáridos</a:t>
            </a:r>
            <a:endParaRPr lang="es-E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341438"/>
            <a:ext cx="8229600" cy="4525962"/>
          </a:xfrm>
        </p:spPr>
        <p:txBody>
          <a:bodyPr>
            <a:normAutofit/>
          </a:bodyPr>
          <a:lstStyle/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DEFINICIÓN Y FUNCIONES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1 Título"/>
          <p:cNvSpPr>
            <a:spLocks noGrp="1"/>
          </p:cNvSpPr>
          <p:nvPr>
            <p:ph type="title" idx="4294967295"/>
          </p:nvPr>
        </p:nvSpPr>
        <p:spPr>
          <a:xfrm>
            <a:off x="457200" y="557808"/>
            <a:ext cx="8229600" cy="1143000"/>
          </a:xfrm>
        </p:spPr>
        <p:txBody>
          <a:bodyPr/>
          <a:lstStyle/>
          <a:p>
            <a:pPr algn="ctr" eaLnBrk="1" hangingPunct="1"/>
            <a:r>
              <a:rPr lang="es-VE" sz="3200" dirty="0" smtClean="0">
                <a:solidFill>
                  <a:srgbClr val="FF0000"/>
                </a:solidFill>
                <a:latin typeface="Book Antiqua" pitchFamily="18" charset="0"/>
              </a:rPr>
              <a:t>Resumen de Monosacáridos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457200" y="1935163"/>
            <a:ext cx="8329613" cy="4389437"/>
          </a:xfrm>
        </p:spPr>
        <p:txBody>
          <a:bodyPr>
            <a:normAutofit fontScale="85000" lnSpcReduction="10000"/>
          </a:bodyPr>
          <a:lstStyle/>
          <a:p>
            <a:pPr eaLnBrk="1" hangingPunct="1"/>
            <a:r>
              <a:rPr lang="es-VE" dirty="0" err="1" smtClean="0">
                <a:latin typeface="Book Antiqua" pitchFamily="18" charset="0"/>
              </a:rPr>
              <a:t>Cetosas</a:t>
            </a:r>
            <a:r>
              <a:rPr lang="es-VE" dirty="0" smtClean="0">
                <a:latin typeface="Book Antiqua" pitchFamily="18" charset="0"/>
              </a:rPr>
              <a:t> y aldosas → </a:t>
            </a:r>
            <a:r>
              <a:rPr lang="es-VE" dirty="0" err="1" smtClean="0">
                <a:latin typeface="Book Antiqua" pitchFamily="18" charset="0"/>
              </a:rPr>
              <a:t>Tautómeros</a:t>
            </a:r>
            <a:endParaRPr lang="es-VE" dirty="0" smtClean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VE" sz="1000" dirty="0" smtClean="0">
              <a:latin typeface="Book Antiqua" pitchFamily="18" charset="0"/>
            </a:endParaRPr>
          </a:p>
          <a:p>
            <a:pPr eaLnBrk="1" hangingPunct="1"/>
            <a:r>
              <a:rPr lang="es-VE" dirty="0" smtClean="0">
                <a:latin typeface="Book Antiqua" pitchFamily="18" charset="0"/>
              </a:rPr>
              <a:t>Presencia de carbono </a:t>
            </a:r>
            <a:r>
              <a:rPr lang="es-VE" dirty="0" err="1" smtClean="0">
                <a:latin typeface="Book Antiqua" pitchFamily="18" charset="0"/>
              </a:rPr>
              <a:t>quiral</a:t>
            </a:r>
            <a:r>
              <a:rPr lang="es-VE" dirty="0" smtClean="0">
                <a:latin typeface="Book Antiqua" pitchFamily="18" charset="0"/>
              </a:rPr>
              <a:t> → </a:t>
            </a:r>
            <a:r>
              <a:rPr lang="es-VE" dirty="0" err="1" smtClean="0">
                <a:latin typeface="Book Antiqua" pitchFamily="18" charset="0"/>
              </a:rPr>
              <a:t>Esteroisómeros</a:t>
            </a:r>
            <a:endParaRPr lang="es-VE" dirty="0" smtClean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VE" sz="1000" dirty="0" smtClean="0">
              <a:latin typeface="Book Antiqua" pitchFamily="18" charset="0"/>
            </a:endParaRPr>
          </a:p>
          <a:p>
            <a:pPr eaLnBrk="1" hangingPunct="1"/>
            <a:r>
              <a:rPr lang="es-VE" dirty="0" smtClean="0">
                <a:latin typeface="Book Antiqua" pitchFamily="18" charset="0"/>
              </a:rPr>
              <a:t>Formas L y D → </a:t>
            </a:r>
            <a:r>
              <a:rPr lang="es-VE" dirty="0" err="1" smtClean="0">
                <a:latin typeface="Book Antiqua" pitchFamily="18" charset="0"/>
              </a:rPr>
              <a:t>Enantiómeros</a:t>
            </a:r>
            <a:endParaRPr lang="es-VE" dirty="0" smtClean="0">
              <a:latin typeface="Book Antiqua" pitchFamily="18" charset="0"/>
            </a:endParaRPr>
          </a:p>
          <a:p>
            <a:pPr eaLnBrk="1" hangingPunct="1">
              <a:buFont typeface="Wingdings 2" pitchFamily="18" charset="2"/>
              <a:buNone/>
            </a:pPr>
            <a:endParaRPr lang="es-VE" sz="1000" dirty="0" smtClean="0">
              <a:latin typeface="Book Antiqua" pitchFamily="18" charset="0"/>
            </a:endParaRPr>
          </a:p>
          <a:p>
            <a:pPr eaLnBrk="1" hangingPunct="1"/>
            <a:r>
              <a:rPr lang="es-VE" dirty="0" smtClean="0">
                <a:latin typeface="Book Antiqua" pitchFamily="18" charset="0"/>
              </a:rPr>
              <a:t>Solo varía configuración de 1 carbono → </a:t>
            </a:r>
            <a:r>
              <a:rPr lang="es-VE" dirty="0" err="1" smtClean="0">
                <a:latin typeface="Book Antiqua" pitchFamily="18" charset="0"/>
              </a:rPr>
              <a:t>Epímero</a:t>
            </a:r>
            <a:endParaRPr lang="es-VE" dirty="0" smtClean="0">
              <a:latin typeface="Book Antiqua" pitchFamily="18" charset="0"/>
            </a:endParaRPr>
          </a:p>
          <a:p>
            <a:pPr eaLnBrk="1" hangingPunct="1"/>
            <a:endParaRPr lang="es-VE" sz="1000" dirty="0" smtClean="0">
              <a:latin typeface="Book Antiqua" pitchFamily="18" charset="0"/>
            </a:endParaRPr>
          </a:p>
          <a:p>
            <a:pPr eaLnBrk="1" hangingPunct="1"/>
            <a:r>
              <a:rPr lang="es-VE" dirty="0" smtClean="0">
                <a:latin typeface="Book Antiqua" pitchFamily="18" charset="0"/>
              </a:rPr>
              <a:t>Formas </a:t>
            </a:r>
            <a:r>
              <a:rPr lang="el-GR" dirty="0" smtClean="0">
                <a:latin typeface="Book Antiqua" pitchFamily="18" charset="0"/>
              </a:rPr>
              <a:t>α</a:t>
            </a:r>
            <a:r>
              <a:rPr lang="es-VE" dirty="0" smtClean="0">
                <a:latin typeface="Book Antiqua" pitchFamily="18" charset="0"/>
              </a:rPr>
              <a:t> y </a:t>
            </a:r>
            <a:r>
              <a:rPr lang="el-GR" dirty="0" smtClean="0">
                <a:latin typeface="Book Antiqua" pitchFamily="18" charset="0"/>
              </a:rPr>
              <a:t>β</a:t>
            </a:r>
            <a:r>
              <a:rPr lang="es-VE" dirty="0" smtClean="0">
                <a:latin typeface="Book Antiqua" pitchFamily="18" charset="0"/>
              </a:rPr>
              <a:t> → </a:t>
            </a:r>
            <a:r>
              <a:rPr lang="es-VE" dirty="0" err="1" smtClean="0">
                <a:latin typeface="Book Antiqua" pitchFamily="18" charset="0"/>
              </a:rPr>
              <a:t>Anómeros</a:t>
            </a:r>
            <a:endParaRPr lang="es-VE" dirty="0" smtClean="0">
              <a:latin typeface="Book Antiqua" pitchFamily="18" charset="0"/>
            </a:endParaRPr>
          </a:p>
          <a:p>
            <a:pPr eaLnBrk="1" hangingPunct="1"/>
            <a:endParaRPr lang="es-VE" sz="1000" dirty="0" smtClean="0">
              <a:latin typeface="Book Antiqua" pitchFamily="18" charset="0"/>
            </a:endParaRPr>
          </a:p>
          <a:p>
            <a:pPr eaLnBrk="1" hangingPunct="1"/>
            <a:r>
              <a:rPr lang="es-VE" dirty="0" smtClean="0">
                <a:latin typeface="Book Antiqua" pitchFamily="18" charset="0"/>
              </a:rPr>
              <a:t>Formas en silla o en bote → Isómeros </a:t>
            </a:r>
            <a:r>
              <a:rPr lang="es-VE" dirty="0" err="1" smtClean="0">
                <a:latin typeface="Book Antiqua" pitchFamily="18" charset="0"/>
              </a:rPr>
              <a:t>conformacionales</a:t>
            </a:r>
            <a:endParaRPr lang="es-VE" dirty="0" smtClean="0">
              <a:latin typeface="Book Antiqua" pitchFamily="18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38" y="1143000"/>
            <a:ext cx="8072437" cy="2246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</a:pPr>
            <a:r>
              <a:rPr lang="es-VE" sz="2400" b="1">
                <a:effectLst/>
                <a:latin typeface="Book Antiqua" pitchFamily="18" charset="0"/>
              </a:rPr>
              <a:t>Los carbohidratos son polihidroxialdehídos o polihidroxicetonas</a:t>
            </a: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  <a:buFont typeface="Arial" charset="0"/>
              <a:buChar char="•"/>
            </a:pPr>
            <a:endParaRPr lang="es-VE" b="1">
              <a:effectLst/>
              <a:latin typeface="Book Antiqua" pitchFamily="18" charset="0"/>
            </a:endParaRPr>
          </a:p>
          <a:p>
            <a:pPr marL="342900" indent="-342900">
              <a:spcAft>
                <a:spcPts val="600"/>
              </a:spcAft>
            </a:pPr>
            <a:endParaRPr lang="es-VE" b="1">
              <a:effectLst/>
              <a:latin typeface="Book Antiqua" pitchFamily="18" charset="0"/>
            </a:endParaRPr>
          </a:p>
        </p:txBody>
      </p:sp>
      <p:sp>
        <p:nvSpPr>
          <p:cNvPr id="270342" name="TextBox 18"/>
          <p:cNvSpPr txBox="1">
            <a:spLocks noChangeArrowheads="1"/>
          </p:cNvSpPr>
          <p:nvPr/>
        </p:nvSpPr>
        <p:spPr bwMode="auto">
          <a:xfrm>
            <a:off x="1000125" y="2500313"/>
            <a:ext cx="1928813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b="0">
                <a:effectLst/>
              </a:rPr>
              <a:t>  O</a:t>
            </a:r>
          </a:p>
          <a:p>
            <a:pPr algn="ctr"/>
            <a:r>
              <a:rPr lang="es-VE" b="0">
                <a:effectLst/>
              </a:rPr>
              <a:t>  II     </a:t>
            </a:r>
          </a:p>
          <a:p>
            <a:pPr algn="ctr"/>
            <a:r>
              <a:rPr lang="es-VE" b="0">
                <a:effectLst/>
              </a:rPr>
              <a:t>         C – H</a:t>
            </a:r>
          </a:p>
          <a:p>
            <a:pPr algn="ctr"/>
            <a:r>
              <a:rPr lang="es-VE" b="0">
                <a:effectLst/>
              </a:rPr>
              <a:t>  I</a:t>
            </a:r>
          </a:p>
          <a:p>
            <a:pPr algn="ctr"/>
            <a:r>
              <a:rPr lang="es-VE" b="0">
                <a:effectLst/>
              </a:rPr>
              <a:t>     H – C – OH  </a:t>
            </a:r>
          </a:p>
          <a:p>
            <a:pPr algn="ctr"/>
            <a:r>
              <a:rPr lang="es-VE" b="0">
                <a:effectLst/>
              </a:rPr>
              <a:t>  I                 </a:t>
            </a:r>
          </a:p>
          <a:p>
            <a:pPr algn="ctr"/>
            <a:r>
              <a:rPr lang="es-VE" b="0">
                <a:effectLst/>
              </a:rPr>
              <a:t>HO – C – H   </a:t>
            </a:r>
          </a:p>
          <a:p>
            <a:pPr algn="ctr"/>
            <a:r>
              <a:rPr lang="es-VE" b="0">
                <a:effectLst/>
              </a:rPr>
              <a:t>  I</a:t>
            </a:r>
          </a:p>
          <a:p>
            <a:pPr algn="ctr"/>
            <a:r>
              <a:rPr lang="es-VE" b="0">
                <a:effectLst/>
              </a:rPr>
              <a:t>     H – C – OH </a:t>
            </a:r>
          </a:p>
          <a:p>
            <a:pPr algn="ctr"/>
            <a:r>
              <a:rPr lang="es-VE" b="0">
                <a:effectLst/>
              </a:rPr>
              <a:t>  I</a:t>
            </a:r>
          </a:p>
          <a:p>
            <a:pPr algn="ctr"/>
            <a:r>
              <a:rPr lang="es-VE" b="0">
                <a:effectLst/>
              </a:rPr>
              <a:t>     H – C – OH </a:t>
            </a:r>
          </a:p>
          <a:p>
            <a:pPr algn="ctr"/>
            <a:r>
              <a:rPr lang="es-VE" b="0">
                <a:effectLst/>
              </a:rPr>
              <a:t>  I</a:t>
            </a:r>
          </a:p>
          <a:p>
            <a:pPr algn="ctr"/>
            <a:r>
              <a:rPr lang="es-VE" b="0">
                <a:effectLst/>
              </a:rPr>
              <a:t>        H</a:t>
            </a:r>
            <a:r>
              <a:rPr lang="es-VE" sz="1100" b="0">
                <a:effectLst/>
              </a:rPr>
              <a:t>2</a:t>
            </a:r>
            <a:r>
              <a:rPr lang="es-VE" b="0">
                <a:effectLst/>
              </a:rPr>
              <a:t>C – OH </a:t>
            </a:r>
          </a:p>
          <a:p>
            <a:pPr algn="ctr"/>
            <a:endParaRPr lang="es-VE" b="0">
              <a:effectLst/>
            </a:endParaRPr>
          </a:p>
        </p:txBody>
      </p:sp>
      <p:sp>
        <p:nvSpPr>
          <p:cNvPr id="270343" name="TextBox 14"/>
          <p:cNvSpPr txBox="1">
            <a:spLocks noChangeArrowheads="1"/>
          </p:cNvSpPr>
          <p:nvPr/>
        </p:nvSpPr>
        <p:spPr bwMode="auto">
          <a:xfrm>
            <a:off x="2786063" y="2357438"/>
            <a:ext cx="32861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VE" b="0">
                <a:effectLst/>
              </a:rPr>
              <a:t>     </a:t>
            </a:r>
          </a:p>
          <a:p>
            <a:pPr algn="ctr"/>
            <a:r>
              <a:rPr lang="es-VE" b="0">
                <a:effectLst/>
              </a:rPr>
              <a:t>   </a:t>
            </a:r>
          </a:p>
          <a:p>
            <a:pPr algn="ctr"/>
            <a:r>
              <a:rPr lang="es-VE" b="0">
                <a:effectLst/>
              </a:rPr>
              <a:t>          H</a:t>
            </a:r>
            <a:r>
              <a:rPr lang="es-VE" b="0" baseline="-25000">
                <a:effectLst/>
              </a:rPr>
              <a:t>2</a:t>
            </a:r>
            <a:r>
              <a:rPr lang="es-VE" b="0">
                <a:effectLst/>
              </a:rPr>
              <a:t>C – OH  </a:t>
            </a:r>
          </a:p>
          <a:p>
            <a:pPr algn="ctr"/>
            <a:r>
              <a:rPr lang="es-VE" b="0">
                <a:effectLst/>
              </a:rPr>
              <a:t>     I</a:t>
            </a:r>
          </a:p>
          <a:p>
            <a:pPr algn="ctr"/>
            <a:r>
              <a:rPr lang="es-VE" b="0">
                <a:effectLst/>
              </a:rPr>
              <a:t>            C = O  </a:t>
            </a:r>
          </a:p>
          <a:p>
            <a:pPr algn="ctr"/>
            <a:r>
              <a:rPr lang="es-VE" b="0">
                <a:effectLst/>
              </a:rPr>
              <a:t>     I                 </a:t>
            </a:r>
          </a:p>
          <a:p>
            <a:pPr algn="ctr"/>
            <a:r>
              <a:rPr lang="es-VE" b="0">
                <a:effectLst/>
              </a:rPr>
              <a:t>  HO – C – H   </a:t>
            </a:r>
          </a:p>
          <a:p>
            <a:pPr algn="ctr"/>
            <a:r>
              <a:rPr lang="es-VE" b="0">
                <a:effectLst/>
              </a:rPr>
              <a:t>     I</a:t>
            </a:r>
          </a:p>
          <a:p>
            <a:pPr algn="ctr"/>
            <a:r>
              <a:rPr lang="es-VE" b="0">
                <a:effectLst/>
              </a:rPr>
              <a:t>        H – C – OH </a:t>
            </a:r>
          </a:p>
          <a:p>
            <a:pPr algn="ctr"/>
            <a:r>
              <a:rPr lang="es-VE" b="0">
                <a:effectLst/>
              </a:rPr>
              <a:t>     I</a:t>
            </a:r>
          </a:p>
          <a:p>
            <a:pPr algn="ctr"/>
            <a:r>
              <a:rPr lang="es-VE" b="0">
                <a:effectLst/>
              </a:rPr>
              <a:t>        H – C – OH </a:t>
            </a:r>
          </a:p>
          <a:p>
            <a:pPr algn="ctr"/>
            <a:r>
              <a:rPr lang="es-VE" b="0">
                <a:effectLst/>
              </a:rPr>
              <a:t>     I</a:t>
            </a:r>
          </a:p>
          <a:p>
            <a:pPr algn="ctr"/>
            <a:r>
              <a:rPr lang="es-VE" b="0">
                <a:effectLst/>
              </a:rPr>
              <a:t>          H</a:t>
            </a:r>
            <a:r>
              <a:rPr lang="es-VE" sz="1100" b="0">
                <a:effectLst/>
              </a:rPr>
              <a:t>2</a:t>
            </a:r>
            <a:r>
              <a:rPr lang="es-VE" b="0">
                <a:effectLst/>
              </a:rPr>
              <a:t>C – OH</a:t>
            </a:r>
            <a:endParaRPr lang="es-VE" b="0" baseline="30000">
              <a:solidFill>
                <a:srgbClr val="FF0000"/>
              </a:solidFill>
              <a:effectLst/>
            </a:endParaRPr>
          </a:p>
          <a:p>
            <a:pPr algn="ctr"/>
            <a:endParaRPr lang="es-VE" b="0">
              <a:effectLst/>
            </a:endParaRPr>
          </a:p>
        </p:txBody>
      </p:sp>
      <p:sp>
        <p:nvSpPr>
          <p:cNvPr id="12" name="11 Elipse"/>
          <p:cNvSpPr/>
          <p:nvPr/>
        </p:nvSpPr>
        <p:spPr>
          <a:xfrm>
            <a:off x="2286000" y="3571875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1285875" y="4143375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2357438" y="4643438"/>
            <a:ext cx="500062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6" name="15 Elipse"/>
          <p:cNvSpPr/>
          <p:nvPr/>
        </p:nvSpPr>
        <p:spPr>
          <a:xfrm>
            <a:off x="2357438" y="5214938"/>
            <a:ext cx="500062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2357438" y="5715000"/>
            <a:ext cx="500062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8" name="17 Elipse"/>
          <p:cNvSpPr/>
          <p:nvPr/>
        </p:nvSpPr>
        <p:spPr>
          <a:xfrm>
            <a:off x="4857750" y="2857500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19" name="18 Elipse"/>
          <p:cNvSpPr/>
          <p:nvPr/>
        </p:nvSpPr>
        <p:spPr>
          <a:xfrm>
            <a:off x="3786188" y="3929063"/>
            <a:ext cx="500062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0" name="19 Elipse"/>
          <p:cNvSpPr/>
          <p:nvPr/>
        </p:nvSpPr>
        <p:spPr>
          <a:xfrm>
            <a:off x="4857750" y="4572000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4857750" y="5072063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2" name="21 Elipse"/>
          <p:cNvSpPr/>
          <p:nvPr/>
        </p:nvSpPr>
        <p:spPr>
          <a:xfrm>
            <a:off x="4857750" y="5643563"/>
            <a:ext cx="500063" cy="428625"/>
          </a:xfrm>
          <a:prstGeom prst="ellipse">
            <a:avLst/>
          </a:prstGeom>
          <a:solidFill>
            <a:srgbClr val="92D050">
              <a:alpha val="51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3" name="22 Forma en L"/>
          <p:cNvSpPr/>
          <p:nvPr/>
        </p:nvSpPr>
        <p:spPr>
          <a:xfrm>
            <a:off x="1857375" y="2428875"/>
            <a:ext cx="785813" cy="1000125"/>
          </a:xfrm>
          <a:prstGeom prst="corner">
            <a:avLst/>
          </a:prstGeom>
          <a:solidFill>
            <a:schemeClr val="accent6">
              <a:lumMod val="40000"/>
              <a:lumOff val="60000"/>
              <a:alpha val="29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4429125" y="3500438"/>
            <a:ext cx="1000125" cy="357187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5929313" y="2857500"/>
            <a:ext cx="2786062" cy="2770188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algn="ctr"/>
            <a:r>
              <a:rPr lang="es-VE" b="1" dirty="0">
                <a:effectLst/>
                <a:latin typeface="Book Antiqua" pitchFamily="18" charset="0"/>
              </a:rPr>
              <a:t>La mayoría pueden escribirse con la fórmula empírica</a:t>
            </a:r>
          </a:p>
          <a:p>
            <a:pPr algn="ctr"/>
            <a:endParaRPr lang="es-VE" b="1" dirty="0">
              <a:effectLst/>
              <a:latin typeface="Book Antiqua" pitchFamily="18" charset="0"/>
            </a:endParaRPr>
          </a:p>
          <a:p>
            <a:pPr algn="ctr"/>
            <a:r>
              <a:rPr lang="es-VE" b="1" dirty="0">
                <a:effectLst/>
                <a:latin typeface="Book Antiqua" pitchFamily="18" charset="0"/>
              </a:rPr>
              <a:t> (CH</a:t>
            </a:r>
            <a:r>
              <a:rPr lang="es-VE" b="1" baseline="-25000" dirty="0">
                <a:effectLst/>
                <a:latin typeface="Book Antiqua" pitchFamily="18" charset="0"/>
              </a:rPr>
              <a:t>2</a:t>
            </a:r>
            <a:r>
              <a:rPr lang="es-VE" b="1" dirty="0">
                <a:effectLst/>
                <a:latin typeface="Book Antiqua" pitchFamily="18" charset="0"/>
              </a:rPr>
              <a:t>O)</a:t>
            </a:r>
            <a:r>
              <a:rPr lang="es-VE" b="1" baseline="-25000" dirty="0">
                <a:effectLst/>
                <a:latin typeface="Book Antiqua" pitchFamily="18" charset="0"/>
              </a:rPr>
              <a:t>n</a:t>
            </a:r>
          </a:p>
          <a:p>
            <a:pPr algn="ctr"/>
            <a:endParaRPr lang="es-VE" b="1" baseline="-25000" dirty="0">
              <a:effectLst/>
              <a:latin typeface="Book Antiqua" pitchFamily="18" charset="0"/>
            </a:endParaRPr>
          </a:p>
          <a:p>
            <a:pPr algn="ctr"/>
            <a:endParaRPr lang="es-VE" b="1" baseline="-25000" dirty="0">
              <a:effectLst/>
              <a:latin typeface="Book Antiqua" pitchFamily="18" charset="0"/>
            </a:endParaRPr>
          </a:p>
          <a:p>
            <a:pPr algn="ctr"/>
            <a:endParaRPr lang="es-VE" b="1" baseline="-25000" dirty="0">
              <a:effectLst/>
              <a:latin typeface="Book Antiqua" pitchFamily="18" charset="0"/>
            </a:endParaRPr>
          </a:p>
          <a:p>
            <a:pPr algn="ctr"/>
            <a:endParaRPr lang="es-VE" b="1" baseline="-25000" dirty="0">
              <a:effectLst/>
              <a:latin typeface="Book Antiqua" pitchFamily="18" charset="0"/>
            </a:endParaRPr>
          </a:p>
          <a:p>
            <a:pPr algn="ctr"/>
            <a:r>
              <a:rPr lang="es-VE" b="1" dirty="0">
                <a:effectLst/>
                <a:latin typeface="Book Antiqua" pitchFamily="18" charset="0"/>
              </a:rPr>
              <a:t>Muchos contienen </a:t>
            </a:r>
          </a:p>
          <a:p>
            <a:pPr algn="ctr"/>
            <a:r>
              <a:rPr lang="es-VE" b="1" dirty="0">
                <a:effectLst/>
                <a:latin typeface="Book Antiqua" pitchFamily="18" charset="0"/>
              </a:rPr>
              <a:t>S, N y P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Definición y Funciones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04813"/>
            <a:ext cx="8229600" cy="69215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Funciones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214438"/>
            <a:ext cx="8229600" cy="4525962"/>
          </a:xfrm>
        </p:spPr>
        <p:txBody>
          <a:bodyPr/>
          <a:lstStyle/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Fuente de energía inmediata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Exoesqueleto de insectos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Paredes celulares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Matriz extracelular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Interacción y “comunicación” célula-célula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Precursores metabólicos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Lubrican articulaciones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Funciones especializadas</a:t>
            </a:r>
          </a:p>
          <a:p>
            <a:pPr marL="254000" indent="-254000" eaLnBrk="1" hangingPunct="1">
              <a:lnSpc>
                <a:spcPct val="150000"/>
              </a:lnSpc>
              <a:spcBef>
                <a:spcPts val="1200"/>
              </a:spcBef>
            </a:pPr>
            <a:r>
              <a:rPr lang="es-ES" sz="2000" b="1" dirty="0" smtClean="0">
                <a:latin typeface="Book Antiqua" pitchFamily="18" charset="0"/>
              </a:rPr>
              <a:t>Constituyentes de los ácidos </a:t>
            </a:r>
            <a:r>
              <a:rPr lang="es-ES" sz="2000" b="1" dirty="0" err="1" smtClean="0">
                <a:latin typeface="Book Antiqua" pitchFamily="18" charset="0"/>
              </a:rPr>
              <a:t>nucleicos</a:t>
            </a:r>
            <a:endParaRPr lang="es-ES" sz="2000" b="1" dirty="0" smtClean="0">
              <a:latin typeface="Book Antiqua" pitchFamily="18" charset="0"/>
            </a:endParaRPr>
          </a:p>
          <a:p>
            <a:pPr marL="1444625" lvl="2" indent="-457200" eaLnBrk="1" hangingPunct="1">
              <a:lnSpc>
                <a:spcPct val="90000"/>
              </a:lnSpc>
            </a:pPr>
            <a:endParaRPr lang="es-ES" sz="2000" b="1" dirty="0" smtClean="0">
              <a:latin typeface="Book Antiqua" pitchFamily="18" charset="0"/>
            </a:endParaRPr>
          </a:p>
          <a:p>
            <a:pPr marL="1444625" lvl="2" indent="-457200" eaLnBrk="1" hangingPunct="1">
              <a:lnSpc>
                <a:spcPct val="90000"/>
              </a:lnSpc>
            </a:pPr>
            <a:endParaRPr lang="es-ES" sz="2000" b="1" dirty="0" smtClean="0">
              <a:latin typeface="Book Antiqua" pitchFamily="18" charset="0"/>
            </a:endParaRPr>
          </a:p>
          <a:p>
            <a:pPr marL="1444625" lvl="2" indent="-457200" eaLnBrk="1" hangingPunct="1">
              <a:lnSpc>
                <a:spcPct val="90000"/>
              </a:lnSpc>
            </a:pPr>
            <a:endParaRPr lang="es-ES" sz="2000" b="1" dirty="0" smtClean="0">
              <a:latin typeface="Book Antiqua" pitchFamily="18" charset="0"/>
            </a:endParaRPr>
          </a:p>
        </p:txBody>
      </p:sp>
      <p:pic>
        <p:nvPicPr>
          <p:cNvPr id="27238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1143000"/>
            <a:ext cx="321468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8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1428750"/>
            <a:ext cx="1633538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5" y="4357688"/>
            <a:ext cx="2286000" cy="167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2391" name="Picture 5"/>
          <p:cNvPicPr>
            <a:picLocks noChangeAspect="1" noChangeArrowheads="1"/>
          </p:cNvPicPr>
          <p:nvPr/>
        </p:nvPicPr>
        <p:blipFill>
          <a:blip r:embed="rId5" cstate="print"/>
          <a:srcRect b="7500"/>
          <a:stretch>
            <a:fillRect/>
          </a:stretch>
        </p:blipFill>
        <p:spPr bwMode="auto">
          <a:xfrm>
            <a:off x="6643688" y="4357688"/>
            <a:ext cx="221456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Definición y Funciones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40768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>
              <a:buFont typeface="Wingdings 2" pitchFamily="18" charset="2"/>
              <a:buNone/>
            </a:pPr>
            <a:endParaRPr lang="es-E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CLASIFICACIÓN EN BASE A SU ESTRUCTURA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63" y="928688"/>
            <a:ext cx="7143750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4857750" y="6442075"/>
            <a:ext cx="4286250" cy="415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077913" indent="-1077913" algn="r"/>
            <a:r>
              <a:rPr lang="es-VE" sz="1000" b="0">
                <a:effectLst/>
                <a:latin typeface="Book Antiqua" pitchFamily="18" charset="0"/>
              </a:rPr>
              <a:t>Tomado de ALEMÁN, Ingrist. </a:t>
            </a:r>
            <a:r>
              <a:rPr lang="es-VE" sz="1000" u="sng">
                <a:effectLst/>
                <a:latin typeface="Book Antiqua" pitchFamily="18" charset="0"/>
              </a:rPr>
              <a:t>Estructura de Carbohidratos </a:t>
            </a:r>
            <a:r>
              <a:rPr lang="es-VE" sz="1000" b="0">
                <a:effectLst/>
                <a:latin typeface="Book Antiqua" pitchFamily="18" charset="0"/>
              </a:rPr>
              <a:t>(presentación en Power Point) 2008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Clasificación en Base a su Estructura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46856" y="1412776"/>
            <a:ext cx="8229600" cy="4525963"/>
          </a:xfrm>
        </p:spPr>
        <p:txBody>
          <a:bodyPr>
            <a:normAutofit/>
          </a:bodyPr>
          <a:lstStyle/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eaLnBrk="1" hangingPunct="1"/>
            <a:endParaRPr lang="es-ES" dirty="0" smtClean="0">
              <a:solidFill>
                <a:srgbClr val="FF0000"/>
              </a:solidFill>
            </a:endParaRPr>
          </a:p>
          <a:p>
            <a:pPr algn="ctr" eaLnBrk="1" hangingPunct="1">
              <a:buFontTx/>
              <a:buNone/>
            </a:pPr>
            <a:r>
              <a:rPr lang="es-E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Book Antiqua" pitchFamily="18" charset="0"/>
              </a:rPr>
              <a:t>MONOSACÁRIDOS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28625" y="1357313"/>
            <a:ext cx="8229600" cy="5214937"/>
          </a:xfrm>
        </p:spPr>
        <p:txBody>
          <a:bodyPr>
            <a:normAutofit/>
          </a:bodyPr>
          <a:lstStyle/>
          <a:p>
            <a:pPr marL="261938" indent="55563" eaLnBrk="1" hangingPunct="1">
              <a:buFont typeface="Wingdings 2" pitchFamily="18" charset="2"/>
              <a:buNone/>
            </a:pPr>
            <a:endParaRPr lang="es-VE" sz="2000" b="1" smtClean="0">
              <a:solidFill>
                <a:srgbClr val="FF0000"/>
              </a:solidFill>
              <a:latin typeface="Book Antiqua" pitchFamily="18" charset="0"/>
            </a:endParaRPr>
          </a:p>
          <a:p>
            <a:pPr marL="261938" indent="55563" eaLnBrk="1" hangingPunct="1">
              <a:buFontTx/>
              <a:buNone/>
            </a:pPr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  <a:p>
            <a:pPr marL="261938" indent="55563" eaLnBrk="1" hangingPunct="1"/>
            <a:endParaRPr lang="es-ES" sz="2000" b="1" smtClean="0">
              <a:latin typeface="Book Antiqua" pitchFamily="18" charset="0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endParaRPr lang="en-US" sz="320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Book Antiqua" pitchFamily="18" charset="0"/>
            </a:endParaRPr>
          </a:p>
        </p:txBody>
      </p:sp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428625" y="142875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1143000" lvl="2" indent="-228600">
              <a:spcBef>
                <a:spcPct val="20000"/>
              </a:spcBef>
            </a:pPr>
            <a:endParaRPr lang="es-ES" sz="1900">
              <a:effectLst/>
              <a:latin typeface="Book Antiqua" pitchFamily="18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s-ES" sz="2000">
              <a:effectLst/>
              <a:latin typeface="Book Antiqua" pitchFamily="18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642910" y="928670"/>
            <a:ext cx="8072494" cy="410881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>
              <a:spcAft>
                <a:spcPts val="600"/>
              </a:spcAft>
              <a:defRPr/>
            </a:pPr>
            <a:r>
              <a:rPr lang="es-VE" sz="2400" b="1" dirty="0">
                <a:effectLst/>
                <a:latin typeface="Book Antiqua" pitchFamily="18" charset="0"/>
                <a:cs typeface="+mn-cs"/>
              </a:rPr>
              <a:t>Una sola unidad de </a:t>
            </a:r>
            <a:r>
              <a:rPr lang="es-VE" sz="2400" b="1" dirty="0" err="1">
                <a:effectLst/>
                <a:latin typeface="Book Antiqua" pitchFamily="18" charset="0"/>
                <a:cs typeface="+mn-cs"/>
              </a:rPr>
              <a:t>polihidroxialdehido</a:t>
            </a:r>
            <a:r>
              <a:rPr lang="es-VE" sz="2400" b="1" dirty="0">
                <a:effectLst/>
                <a:latin typeface="Book Antiqua" pitchFamily="18" charset="0"/>
                <a:cs typeface="+mn-cs"/>
              </a:rPr>
              <a:t> o </a:t>
            </a:r>
            <a:r>
              <a:rPr lang="es-VE" sz="2400" b="1" dirty="0" err="1">
                <a:effectLst/>
                <a:latin typeface="Book Antiqua" pitchFamily="18" charset="0"/>
                <a:cs typeface="+mn-cs"/>
              </a:rPr>
              <a:t>polihidroxicetona</a:t>
            </a:r>
            <a:endParaRPr lang="es-VE" sz="2400" b="1" dirty="0">
              <a:effectLst/>
              <a:latin typeface="Book Antiqua" pitchFamily="18" charset="0"/>
              <a:cs typeface="+mn-cs"/>
            </a:endParaRPr>
          </a:p>
          <a:p>
            <a:pPr marL="342900" indent="-342900" algn="ctr">
              <a:spcAft>
                <a:spcPts val="600"/>
              </a:spcAft>
              <a:defRPr/>
            </a:pPr>
            <a:endParaRPr lang="es-VE" sz="2400" b="1" dirty="0">
              <a:effectLst/>
              <a:latin typeface="Book Antiqua" pitchFamily="18" charset="0"/>
              <a:cs typeface="+mn-cs"/>
            </a:endParaRPr>
          </a:p>
          <a:p>
            <a:pPr marL="342900" indent="-342900" algn="ctr">
              <a:spcAft>
                <a:spcPts val="600"/>
              </a:spcAft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Se considera carbohidrato a partir de los 3 átomos de carbono</a:t>
            </a:r>
          </a:p>
          <a:p>
            <a:pPr marL="342900" indent="-342900">
              <a:spcAft>
                <a:spcPts val="600"/>
              </a:spcAft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marL="1588" indent="12700" algn="ctr">
              <a:spcAft>
                <a:spcPts val="600"/>
              </a:spcAft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La disposición del grupo carbonilo origina dos familias :</a:t>
            </a:r>
          </a:p>
          <a:p>
            <a:pPr marL="1588" indent="12700" algn="ctr">
              <a:spcAft>
                <a:spcPts val="600"/>
              </a:spcAft>
              <a:defRPr/>
            </a:pPr>
            <a:r>
              <a:rPr lang="es-VE" b="1" dirty="0">
                <a:effectLst/>
                <a:latin typeface="Book Antiqua" pitchFamily="18" charset="0"/>
                <a:cs typeface="+mn-cs"/>
              </a:rPr>
              <a:t>las </a:t>
            </a:r>
            <a:r>
              <a:rPr lang="es-VE" b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ALDOSAS </a:t>
            </a:r>
            <a:r>
              <a:rPr lang="es-VE" b="1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 </a:t>
            </a:r>
            <a:r>
              <a:rPr lang="es-VE" b="1" dirty="0">
                <a:effectLst/>
                <a:latin typeface="Book Antiqua" pitchFamily="18" charset="0"/>
                <a:cs typeface="+mn-cs"/>
              </a:rPr>
              <a:t>y las </a:t>
            </a:r>
            <a:r>
              <a:rPr lang="es-VE" b="1" u="sng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Book Antiqua" pitchFamily="18" charset="0"/>
                <a:cs typeface="+mn-cs"/>
              </a:rPr>
              <a:t>CETOSAS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  <a:p>
            <a:pPr>
              <a:spcAft>
                <a:spcPts val="600"/>
              </a:spcAft>
              <a:defRPr/>
            </a:pPr>
            <a:endParaRPr lang="es-VE" b="1" dirty="0">
              <a:effectLst/>
              <a:latin typeface="Book Antiqua" pitchFamily="18" charset="0"/>
              <a:cs typeface="+mn-cs"/>
            </a:endParaRPr>
          </a:p>
        </p:txBody>
      </p:sp>
      <p:pic>
        <p:nvPicPr>
          <p:cNvPr id="25" name="Picture 3" descr="07_01"/>
          <p:cNvPicPr>
            <a:picLocks noChangeAspect="1" noChangeArrowheads="1"/>
          </p:cNvPicPr>
          <p:nvPr/>
        </p:nvPicPr>
        <p:blipFill>
          <a:blip r:embed="rId3" cstate="print"/>
          <a:srcRect t="3576"/>
          <a:stretch>
            <a:fillRect/>
          </a:stretch>
        </p:blipFill>
        <p:spPr bwMode="auto">
          <a:xfrm>
            <a:off x="1928813" y="3786188"/>
            <a:ext cx="5545137" cy="27813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8" name="27 Rectángulo"/>
          <p:cNvSpPr/>
          <p:nvPr/>
        </p:nvSpPr>
        <p:spPr>
          <a:xfrm>
            <a:off x="2643188" y="4357688"/>
            <a:ext cx="1357312" cy="357187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5786438" y="4357688"/>
            <a:ext cx="1214437" cy="357187"/>
          </a:xfrm>
          <a:prstGeom prst="rect">
            <a:avLst/>
          </a:prstGeom>
          <a:solidFill>
            <a:schemeClr val="accent6">
              <a:lumMod val="40000"/>
              <a:lumOff val="60000"/>
              <a:alpha val="39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s-VE" b="0">
              <a:solidFill>
                <a:srgbClr val="FFFFFF"/>
              </a:solidFill>
              <a:effectLst/>
              <a:cs typeface="Arial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914400" y="0"/>
            <a:ext cx="8229600" cy="41751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Book Antiqua" pitchFamily="18" charset="0"/>
                <a:ea typeface="+mj-ea"/>
                <a:cs typeface="+mj-cs"/>
              </a:rPr>
              <a:t>Monosacáridos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5873</TotalTime>
  <Words>1433</Words>
  <Application>Microsoft Office PowerPoint</Application>
  <PresentationFormat>Presentación en pantalla (4:3)</PresentationFormat>
  <Paragraphs>481</Paragraphs>
  <Slides>30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Diseño predeterminado</vt:lpstr>
      <vt:lpstr>Diapositiva 1</vt:lpstr>
      <vt:lpstr>Contenido</vt:lpstr>
      <vt:lpstr>Diapositiva 3</vt:lpstr>
      <vt:lpstr>Diapositiva 4</vt:lpstr>
      <vt:lpstr>Funciones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Resumen de Monosacáridos</vt:lpstr>
    </vt:vector>
  </TitlesOfParts>
  <Company>Particular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Fabán Rodríguez</dc:creator>
  <cp:lastModifiedBy>PERSONAL</cp:lastModifiedBy>
  <cp:revision>454</cp:revision>
  <dcterms:created xsi:type="dcterms:W3CDTF">2008-12-29T08:14:38Z</dcterms:created>
  <dcterms:modified xsi:type="dcterms:W3CDTF">2011-12-05T02:33:41Z</dcterms:modified>
</cp:coreProperties>
</file>